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37" r:id="rId2"/>
  </p:sldMasterIdLst>
  <p:notesMasterIdLst>
    <p:notesMasterId r:id="rId89"/>
  </p:notesMasterIdLst>
  <p:handoutMasterIdLst>
    <p:handoutMasterId r:id="rId90"/>
  </p:handoutMasterIdLst>
  <p:sldIdLst>
    <p:sldId id="479" r:id="rId3"/>
    <p:sldId id="256" r:id="rId4"/>
    <p:sldId id="480" r:id="rId5"/>
    <p:sldId id="379" r:id="rId6"/>
    <p:sldId id="316" r:id="rId7"/>
    <p:sldId id="444" r:id="rId8"/>
    <p:sldId id="434" r:id="rId9"/>
    <p:sldId id="482" r:id="rId10"/>
    <p:sldId id="483" r:id="rId11"/>
    <p:sldId id="484" r:id="rId12"/>
    <p:sldId id="485" r:id="rId13"/>
    <p:sldId id="486" r:id="rId14"/>
    <p:sldId id="487" r:id="rId15"/>
    <p:sldId id="488" r:id="rId16"/>
    <p:sldId id="489" r:id="rId17"/>
    <p:sldId id="490" r:id="rId18"/>
    <p:sldId id="491" r:id="rId19"/>
    <p:sldId id="492" r:id="rId20"/>
    <p:sldId id="493" r:id="rId21"/>
    <p:sldId id="494" r:id="rId22"/>
    <p:sldId id="495" r:id="rId23"/>
    <p:sldId id="496" r:id="rId24"/>
    <p:sldId id="497" r:id="rId25"/>
    <p:sldId id="498" r:id="rId26"/>
    <p:sldId id="499" r:id="rId27"/>
    <p:sldId id="500" r:id="rId28"/>
    <p:sldId id="501" r:id="rId29"/>
    <p:sldId id="502"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518" r:id="rId46"/>
    <p:sldId id="519" r:id="rId47"/>
    <p:sldId id="520" r:id="rId48"/>
    <p:sldId id="521" r:id="rId49"/>
    <p:sldId id="522" r:id="rId50"/>
    <p:sldId id="523" r:id="rId51"/>
    <p:sldId id="524" r:id="rId52"/>
    <p:sldId id="525" r:id="rId53"/>
    <p:sldId id="526" r:id="rId54"/>
    <p:sldId id="527" r:id="rId55"/>
    <p:sldId id="528" r:id="rId56"/>
    <p:sldId id="529" r:id="rId57"/>
    <p:sldId id="530" r:id="rId58"/>
    <p:sldId id="531" r:id="rId59"/>
    <p:sldId id="532" r:id="rId60"/>
    <p:sldId id="533" r:id="rId61"/>
    <p:sldId id="534" r:id="rId62"/>
    <p:sldId id="535" r:id="rId63"/>
    <p:sldId id="536" r:id="rId64"/>
    <p:sldId id="537" r:id="rId65"/>
    <p:sldId id="538" r:id="rId66"/>
    <p:sldId id="539" r:id="rId67"/>
    <p:sldId id="540" r:id="rId68"/>
    <p:sldId id="541" r:id="rId69"/>
    <p:sldId id="542" r:id="rId70"/>
    <p:sldId id="543" r:id="rId71"/>
    <p:sldId id="544" r:id="rId72"/>
    <p:sldId id="545" r:id="rId73"/>
    <p:sldId id="571" r:id="rId74"/>
    <p:sldId id="572" r:id="rId75"/>
    <p:sldId id="547" r:id="rId76"/>
    <p:sldId id="548" r:id="rId77"/>
    <p:sldId id="549" r:id="rId78"/>
    <p:sldId id="552" r:id="rId79"/>
    <p:sldId id="553" r:id="rId80"/>
    <p:sldId id="560" r:id="rId81"/>
    <p:sldId id="561" r:id="rId82"/>
    <p:sldId id="562" r:id="rId83"/>
    <p:sldId id="563" r:id="rId84"/>
    <p:sldId id="564" r:id="rId85"/>
    <p:sldId id="565" r:id="rId86"/>
    <p:sldId id="566" r:id="rId87"/>
    <p:sldId id="567" r:id="rId8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339A5"/>
    <a:srgbClr val="044AD6"/>
    <a:srgbClr val="0033CC"/>
    <a:srgbClr val="3333CC"/>
    <a:srgbClr val="0066FF"/>
    <a:srgbClr val="800000"/>
    <a:srgbClr val="FF9933"/>
    <a:srgbClr val="008080"/>
    <a:srgbClr val="009A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4475C0-609A-4E75-8927-18EFE5A7C365}" v="3" dt="2026-04-01T00:39:27.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3" autoAdjust="0"/>
    <p:restoredTop sz="94018" autoAdjust="0"/>
  </p:normalViewPr>
  <p:slideViewPr>
    <p:cSldViewPr>
      <p:cViewPr varScale="1">
        <p:scale>
          <a:sx n="76" d="100"/>
          <a:sy n="76" d="100"/>
        </p:scale>
        <p:origin x="114" y="744"/>
      </p:cViewPr>
      <p:guideLst>
        <p:guide orient="horz" pos="2160"/>
        <p:guide pos="2880"/>
      </p:guideLst>
    </p:cSldViewPr>
  </p:slideViewPr>
  <p:notesTextViewPr>
    <p:cViewPr>
      <p:scale>
        <a:sx n="1" d="1"/>
        <a:sy n="1" d="1"/>
      </p:scale>
      <p:origin x="0" y="0"/>
    </p:cViewPr>
  </p:notesTextViewPr>
  <p:sorterViewPr>
    <p:cViewPr>
      <p:scale>
        <a:sx n="66" d="100"/>
        <a:sy n="66" d="100"/>
      </p:scale>
      <p:origin x="0" y="3366"/>
    </p:cViewPr>
  </p:sorterViewPr>
  <p:notesViewPr>
    <p:cSldViewPr>
      <p:cViewPr varScale="1">
        <p:scale>
          <a:sx n="73" d="100"/>
          <a:sy n="73" d="100"/>
        </p:scale>
        <p:origin x="3388"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wn goit" userId="376179c57ef2c14f" providerId="LiveId" clId="{6E5E8AF3-9E44-439B-B87B-985DAD759814}"/>
    <pc:docChg chg="undo custSel addSld delSld modSld">
      <pc:chgData name="shawn goit" userId="376179c57ef2c14f" providerId="LiveId" clId="{6E5E8AF3-9E44-439B-B87B-985DAD759814}" dt="2026-04-01T00:41:14.432" v="27" actId="47"/>
      <pc:docMkLst>
        <pc:docMk/>
      </pc:docMkLst>
      <pc:sldChg chg="modSp mod">
        <pc:chgData name="shawn goit" userId="376179c57ef2c14f" providerId="LiveId" clId="{6E5E8AF3-9E44-439B-B87B-985DAD759814}" dt="2026-04-01T00:35:24.817" v="5" actId="27636"/>
        <pc:sldMkLst>
          <pc:docMk/>
          <pc:sldMk cId="386705238" sldId="567"/>
        </pc:sldMkLst>
        <pc:spChg chg="mod">
          <ac:chgData name="shawn goit" userId="376179c57ef2c14f" providerId="LiveId" clId="{6E5E8AF3-9E44-439B-B87B-985DAD759814}" dt="2026-04-01T00:35:24.817" v="5" actId="27636"/>
          <ac:spMkLst>
            <pc:docMk/>
            <pc:sldMk cId="386705238" sldId="567"/>
            <ac:spMk id="5" creationId="{00000000-0000-0000-0000-000000000000}"/>
          </ac:spMkLst>
        </pc:spChg>
      </pc:sldChg>
      <pc:sldChg chg="modSp del mod">
        <pc:chgData name="shawn goit" userId="376179c57ef2c14f" providerId="LiveId" clId="{6E5E8AF3-9E44-439B-B87B-985DAD759814}" dt="2026-04-01T00:41:14.432" v="27" actId="47"/>
        <pc:sldMkLst>
          <pc:docMk/>
          <pc:sldMk cId="0" sldId="568"/>
        </pc:sldMkLst>
        <pc:spChg chg="mod">
          <ac:chgData name="shawn goit" userId="376179c57ef2c14f" providerId="LiveId" clId="{6E5E8AF3-9E44-439B-B87B-985DAD759814}" dt="2026-04-01T00:39:14.979" v="16" actId="21"/>
          <ac:spMkLst>
            <pc:docMk/>
            <pc:sldMk cId="0" sldId="568"/>
            <ac:spMk id="2" creationId="{00000000-0000-0000-0000-000000000000}"/>
          </ac:spMkLst>
        </pc:spChg>
        <pc:spChg chg="mod">
          <ac:chgData name="shawn goit" userId="376179c57ef2c14f" providerId="LiveId" clId="{6E5E8AF3-9E44-439B-B87B-985DAD759814}" dt="2026-04-01T00:39:58.941" v="20" actId="21"/>
          <ac:spMkLst>
            <pc:docMk/>
            <pc:sldMk cId="0" sldId="568"/>
            <ac:spMk id="3" creationId="{00000000-0000-0000-0000-000000000000}"/>
          </ac:spMkLst>
        </pc:spChg>
      </pc:sldChg>
      <pc:sldChg chg="del">
        <pc:chgData name="shawn goit" userId="376179c57ef2c14f" providerId="LiveId" clId="{6E5E8AF3-9E44-439B-B87B-985DAD759814}" dt="2026-03-31T21:34:46.983" v="0" actId="2696"/>
        <pc:sldMkLst>
          <pc:docMk/>
          <pc:sldMk cId="0" sldId="569"/>
        </pc:sldMkLst>
      </pc:sldChg>
      <pc:sldChg chg="modSp del mod">
        <pc:chgData name="shawn goit" userId="376179c57ef2c14f" providerId="LiveId" clId="{6E5E8AF3-9E44-439B-B87B-985DAD759814}" dt="2026-04-01T00:38:44.047" v="14" actId="47"/>
        <pc:sldMkLst>
          <pc:docMk/>
          <pc:sldMk cId="0" sldId="570"/>
        </pc:sldMkLst>
        <pc:spChg chg="mod">
          <ac:chgData name="shawn goit" userId="376179c57ef2c14f" providerId="LiveId" clId="{6E5E8AF3-9E44-439B-B87B-985DAD759814}" dt="2026-04-01T00:36:28.009" v="9" actId="21"/>
          <ac:spMkLst>
            <pc:docMk/>
            <pc:sldMk cId="0" sldId="570"/>
            <ac:spMk id="3" creationId="{00000000-0000-0000-0000-000000000000}"/>
          </ac:spMkLst>
        </pc:spChg>
      </pc:sldChg>
      <pc:sldChg chg="delSp modSp add mod">
        <pc:chgData name="shawn goit" userId="376179c57ef2c14f" providerId="LiveId" clId="{6E5E8AF3-9E44-439B-B87B-985DAD759814}" dt="2026-04-01T00:37:27.797" v="13" actId="255"/>
        <pc:sldMkLst>
          <pc:docMk/>
          <pc:sldMk cId="1569407631" sldId="571"/>
        </pc:sldMkLst>
        <pc:spChg chg="mod">
          <ac:chgData name="shawn goit" userId="376179c57ef2c14f" providerId="LiveId" clId="{6E5E8AF3-9E44-439B-B87B-985DAD759814}" dt="2026-04-01T00:36:09.597" v="8" actId="207"/>
          <ac:spMkLst>
            <pc:docMk/>
            <pc:sldMk cId="1569407631" sldId="571"/>
            <ac:spMk id="4" creationId="{0096B636-C065-EBFE-B369-0FB982897D77}"/>
          </ac:spMkLst>
        </pc:spChg>
        <pc:spChg chg="mod">
          <ac:chgData name="shawn goit" userId="376179c57ef2c14f" providerId="LiveId" clId="{6E5E8AF3-9E44-439B-B87B-985DAD759814}" dt="2026-04-01T00:37:27.797" v="13" actId="255"/>
          <ac:spMkLst>
            <pc:docMk/>
            <pc:sldMk cId="1569407631" sldId="571"/>
            <ac:spMk id="5" creationId="{EB9E10EB-9D36-42F5-3614-61EC118C64E3}"/>
          </ac:spMkLst>
        </pc:spChg>
        <pc:picChg chg="del">
          <ac:chgData name="shawn goit" userId="376179c57ef2c14f" providerId="LiveId" clId="{6E5E8AF3-9E44-439B-B87B-985DAD759814}" dt="2026-04-01T00:36:39.606" v="10" actId="478"/>
          <ac:picMkLst>
            <pc:docMk/>
            <pc:sldMk cId="1569407631" sldId="571"/>
            <ac:picMk id="6" creationId="{480F7CAC-E4DD-F9D6-4A89-F679A6D55740}"/>
          </ac:picMkLst>
        </pc:picChg>
      </pc:sldChg>
      <pc:sldChg chg="new del">
        <pc:chgData name="shawn goit" userId="376179c57ef2c14f" providerId="LiveId" clId="{6E5E8AF3-9E44-439B-B87B-985DAD759814}" dt="2026-04-01T00:34:38.879" v="2" actId="47"/>
        <pc:sldMkLst>
          <pc:docMk/>
          <pc:sldMk cId="2288702209" sldId="571"/>
        </pc:sldMkLst>
      </pc:sldChg>
      <pc:sldChg chg="modSp add mod">
        <pc:chgData name="shawn goit" userId="376179c57ef2c14f" providerId="LiveId" clId="{6E5E8AF3-9E44-439B-B87B-985DAD759814}" dt="2026-04-01T00:41:04.309" v="26" actId="5793"/>
        <pc:sldMkLst>
          <pc:docMk/>
          <pc:sldMk cId="821551038" sldId="572"/>
        </pc:sldMkLst>
        <pc:spChg chg="mod">
          <ac:chgData name="shawn goit" userId="376179c57ef2c14f" providerId="LiveId" clId="{6E5E8AF3-9E44-439B-B87B-985DAD759814}" dt="2026-04-01T00:39:36.277" v="18" actId="207"/>
          <ac:spMkLst>
            <pc:docMk/>
            <pc:sldMk cId="821551038" sldId="572"/>
            <ac:spMk id="4" creationId="{F2060A1C-8DD3-13B1-7286-8B0D6C8311AD}"/>
          </ac:spMkLst>
        </pc:spChg>
        <pc:spChg chg="mod">
          <ac:chgData name="shawn goit" userId="376179c57ef2c14f" providerId="LiveId" clId="{6E5E8AF3-9E44-439B-B87B-985DAD759814}" dt="2026-04-01T00:41:04.309" v="26" actId="5793"/>
          <ac:spMkLst>
            <pc:docMk/>
            <pc:sldMk cId="821551038" sldId="572"/>
            <ac:spMk id="5" creationId="{198BB063-5C9B-7555-D01F-82EE081A1C1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56675-5255-457E-993D-391ECD12F025}"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759ED4E-C399-4F39-80FE-509B562663CB}">
      <dgm:prSet phldrT="[Text]"/>
      <dgm:spPr/>
      <dgm:t>
        <a:bodyPr/>
        <a:lstStyle/>
        <a:p>
          <a:r>
            <a:rPr lang="en-US" dirty="0"/>
            <a:t>Develop an understanding of boat behavior</a:t>
          </a:r>
        </a:p>
      </dgm:t>
    </dgm:pt>
    <dgm:pt modelId="{6FFEC2BC-95E0-4F91-A02D-43FB94256460}" type="parTrans" cxnId="{72F31E7F-AA7A-446D-A6BD-36806179EAB6}">
      <dgm:prSet/>
      <dgm:spPr/>
      <dgm:t>
        <a:bodyPr/>
        <a:lstStyle/>
        <a:p>
          <a:endParaRPr lang="en-US"/>
        </a:p>
      </dgm:t>
    </dgm:pt>
    <dgm:pt modelId="{E6E5DA5B-DD80-4BDA-8A07-8E233477FEB8}" type="sibTrans" cxnId="{72F31E7F-AA7A-446D-A6BD-36806179EAB6}">
      <dgm:prSet/>
      <dgm:spPr/>
      <dgm:t>
        <a:bodyPr/>
        <a:lstStyle/>
        <a:p>
          <a:endParaRPr lang="en-US"/>
        </a:p>
      </dgm:t>
    </dgm:pt>
    <dgm:pt modelId="{9BFD90FD-D11E-4514-A927-281FB5F46D2E}">
      <dgm:prSet/>
      <dgm:spPr/>
      <dgm:t>
        <a:bodyPr/>
        <a:lstStyle/>
        <a:p>
          <a:r>
            <a:rPr lang="en-US" dirty="0"/>
            <a:t>Learn practical boat handling techniques</a:t>
          </a:r>
        </a:p>
      </dgm:t>
    </dgm:pt>
    <dgm:pt modelId="{D61ECB08-A58A-4F2F-9D4A-A9708F2886C1}" type="parTrans" cxnId="{B18A3A8F-B548-422D-9141-BE65FBEB452E}">
      <dgm:prSet/>
      <dgm:spPr/>
      <dgm:t>
        <a:bodyPr/>
        <a:lstStyle/>
        <a:p>
          <a:endParaRPr lang="en-US"/>
        </a:p>
      </dgm:t>
    </dgm:pt>
    <dgm:pt modelId="{2B2D19AF-9F13-43BB-8401-84A1730CABA4}" type="sibTrans" cxnId="{B18A3A8F-B548-422D-9141-BE65FBEB452E}">
      <dgm:prSet/>
      <dgm:spPr/>
      <dgm:t>
        <a:bodyPr/>
        <a:lstStyle/>
        <a:p>
          <a:endParaRPr lang="en-US"/>
        </a:p>
      </dgm:t>
    </dgm:pt>
    <dgm:pt modelId="{2E3A4DCF-8024-4EEF-B470-C82A8C7512F7}">
      <dgm:prSet/>
      <dgm:spPr/>
      <dgm:t>
        <a:bodyPr/>
        <a:lstStyle/>
        <a:p>
          <a:r>
            <a:rPr lang="en-US" dirty="0"/>
            <a:t>Perform hands-on exercises to build skills</a:t>
          </a:r>
        </a:p>
      </dgm:t>
    </dgm:pt>
    <dgm:pt modelId="{56D5AE77-A481-40CD-B370-9C5984BB82AE}" type="parTrans" cxnId="{D145131D-15BA-4CBC-B72E-D8C368769A11}">
      <dgm:prSet/>
      <dgm:spPr/>
      <dgm:t>
        <a:bodyPr/>
        <a:lstStyle/>
        <a:p>
          <a:endParaRPr lang="en-US"/>
        </a:p>
      </dgm:t>
    </dgm:pt>
    <dgm:pt modelId="{63DB004A-1C8F-4C34-BC3C-59DF358B77E7}" type="sibTrans" cxnId="{D145131D-15BA-4CBC-B72E-D8C368769A11}">
      <dgm:prSet/>
      <dgm:spPr/>
      <dgm:t>
        <a:bodyPr/>
        <a:lstStyle/>
        <a:p>
          <a:endParaRPr lang="en-US"/>
        </a:p>
      </dgm:t>
    </dgm:pt>
    <dgm:pt modelId="{E58F25CB-E4E1-4FAC-AA2D-FD54AB50354B}" type="pres">
      <dgm:prSet presAssocID="{BCB56675-5255-457E-993D-391ECD12F025}" presName="Name0" presStyleCnt="0">
        <dgm:presLayoutVars>
          <dgm:dir/>
          <dgm:animLvl val="lvl"/>
          <dgm:resizeHandles val="exact"/>
        </dgm:presLayoutVars>
      </dgm:prSet>
      <dgm:spPr/>
    </dgm:pt>
    <dgm:pt modelId="{127B28A0-DF2F-4550-A451-00935DC7AE36}" type="pres">
      <dgm:prSet presAssocID="{2E3A4DCF-8024-4EEF-B470-C82A8C7512F7}" presName="boxAndChildren" presStyleCnt="0"/>
      <dgm:spPr/>
    </dgm:pt>
    <dgm:pt modelId="{BBFD97D3-09A5-4829-8A28-19FD74699E74}" type="pres">
      <dgm:prSet presAssocID="{2E3A4DCF-8024-4EEF-B470-C82A8C7512F7}" presName="parentTextBox" presStyleLbl="node1" presStyleIdx="0" presStyleCnt="3"/>
      <dgm:spPr/>
    </dgm:pt>
    <dgm:pt modelId="{369AD75E-004A-4F0C-B0C0-C0A1EFE0F22D}" type="pres">
      <dgm:prSet presAssocID="{2B2D19AF-9F13-43BB-8401-84A1730CABA4}" presName="sp" presStyleCnt="0"/>
      <dgm:spPr/>
    </dgm:pt>
    <dgm:pt modelId="{3AEDA403-F795-4722-975E-FD3D39109896}" type="pres">
      <dgm:prSet presAssocID="{9BFD90FD-D11E-4514-A927-281FB5F46D2E}" presName="arrowAndChildren" presStyleCnt="0"/>
      <dgm:spPr/>
    </dgm:pt>
    <dgm:pt modelId="{23182818-979B-4363-A669-22A4BF3B6150}" type="pres">
      <dgm:prSet presAssocID="{9BFD90FD-D11E-4514-A927-281FB5F46D2E}" presName="parentTextArrow" presStyleLbl="node1" presStyleIdx="1" presStyleCnt="3"/>
      <dgm:spPr/>
    </dgm:pt>
    <dgm:pt modelId="{B1447006-265D-495E-9842-B8567503E345}" type="pres">
      <dgm:prSet presAssocID="{E6E5DA5B-DD80-4BDA-8A07-8E233477FEB8}" presName="sp" presStyleCnt="0"/>
      <dgm:spPr/>
    </dgm:pt>
    <dgm:pt modelId="{45C4DDAE-A03C-4A7D-B54A-74F6CB2D8A4B}" type="pres">
      <dgm:prSet presAssocID="{6759ED4E-C399-4F39-80FE-509B562663CB}" presName="arrowAndChildren" presStyleCnt="0"/>
      <dgm:spPr/>
    </dgm:pt>
    <dgm:pt modelId="{6D21B6D0-6926-4DF7-9362-21901435C26F}" type="pres">
      <dgm:prSet presAssocID="{6759ED4E-C399-4F39-80FE-509B562663CB}" presName="parentTextArrow" presStyleLbl="node1" presStyleIdx="2" presStyleCnt="3"/>
      <dgm:spPr/>
    </dgm:pt>
  </dgm:ptLst>
  <dgm:cxnLst>
    <dgm:cxn modelId="{D145131D-15BA-4CBC-B72E-D8C368769A11}" srcId="{BCB56675-5255-457E-993D-391ECD12F025}" destId="{2E3A4DCF-8024-4EEF-B470-C82A8C7512F7}" srcOrd="2" destOrd="0" parTransId="{56D5AE77-A481-40CD-B370-9C5984BB82AE}" sibTransId="{63DB004A-1C8F-4C34-BC3C-59DF358B77E7}"/>
    <dgm:cxn modelId="{77304068-D113-4520-B486-2E815CEBA5DC}" type="presOf" srcId="{9BFD90FD-D11E-4514-A927-281FB5F46D2E}" destId="{23182818-979B-4363-A669-22A4BF3B6150}" srcOrd="0" destOrd="0" presId="urn:microsoft.com/office/officeart/2005/8/layout/process4"/>
    <dgm:cxn modelId="{72F31E7F-AA7A-446D-A6BD-36806179EAB6}" srcId="{BCB56675-5255-457E-993D-391ECD12F025}" destId="{6759ED4E-C399-4F39-80FE-509B562663CB}" srcOrd="0" destOrd="0" parTransId="{6FFEC2BC-95E0-4F91-A02D-43FB94256460}" sibTransId="{E6E5DA5B-DD80-4BDA-8A07-8E233477FEB8}"/>
    <dgm:cxn modelId="{B18A3A8F-B548-422D-9141-BE65FBEB452E}" srcId="{BCB56675-5255-457E-993D-391ECD12F025}" destId="{9BFD90FD-D11E-4514-A927-281FB5F46D2E}" srcOrd="1" destOrd="0" parTransId="{D61ECB08-A58A-4F2F-9D4A-A9708F2886C1}" sibTransId="{2B2D19AF-9F13-43BB-8401-84A1730CABA4}"/>
    <dgm:cxn modelId="{D41DAB8F-9F2E-41C4-AB38-76101ACD7307}" type="presOf" srcId="{BCB56675-5255-457E-993D-391ECD12F025}" destId="{E58F25CB-E4E1-4FAC-AA2D-FD54AB50354B}" srcOrd="0" destOrd="0" presId="urn:microsoft.com/office/officeart/2005/8/layout/process4"/>
    <dgm:cxn modelId="{EC76EDA6-FC5C-4F65-A832-CAD1F00793D7}" type="presOf" srcId="{2E3A4DCF-8024-4EEF-B470-C82A8C7512F7}" destId="{BBFD97D3-09A5-4829-8A28-19FD74699E74}" srcOrd="0" destOrd="0" presId="urn:microsoft.com/office/officeart/2005/8/layout/process4"/>
    <dgm:cxn modelId="{D9CB47EC-0AC8-4110-9E39-EE837AAF7BDD}" type="presOf" srcId="{6759ED4E-C399-4F39-80FE-509B562663CB}" destId="{6D21B6D0-6926-4DF7-9362-21901435C26F}" srcOrd="0" destOrd="0" presId="urn:microsoft.com/office/officeart/2005/8/layout/process4"/>
    <dgm:cxn modelId="{BC14CEF9-056E-4176-B5FB-22E6B4DDE203}" type="presParOf" srcId="{E58F25CB-E4E1-4FAC-AA2D-FD54AB50354B}" destId="{127B28A0-DF2F-4550-A451-00935DC7AE36}" srcOrd="0" destOrd="0" presId="urn:microsoft.com/office/officeart/2005/8/layout/process4"/>
    <dgm:cxn modelId="{BDD01BEA-6BDF-4D7E-A99E-BA82D8FE9588}" type="presParOf" srcId="{127B28A0-DF2F-4550-A451-00935DC7AE36}" destId="{BBFD97D3-09A5-4829-8A28-19FD74699E74}" srcOrd="0" destOrd="0" presId="urn:microsoft.com/office/officeart/2005/8/layout/process4"/>
    <dgm:cxn modelId="{8A1C5E03-4E6E-4CF3-8D7A-C42A489E758D}" type="presParOf" srcId="{E58F25CB-E4E1-4FAC-AA2D-FD54AB50354B}" destId="{369AD75E-004A-4F0C-B0C0-C0A1EFE0F22D}" srcOrd="1" destOrd="0" presId="urn:microsoft.com/office/officeart/2005/8/layout/process4"/>
    <dgm:cxn modelId="{59A24924-E179-44A2-AAA9-929CA9F9E837}" type="presParOf" srcId="{E58F25CB-E4E1-4FAC-AA2D-FD54AB50354B}" destId="{3AEDA403-F795-4722-975E-FD3D39109896}" srcOrd="2" destOrd="0" presId="urn:microsoft.com/office/officeart/2005/8/layout/process4"/>
    <dgm:cxn modelId="{2CA1D6C4-801C-45B7-85EB-509E38885828}" type="presParOf" srcId="{3AEDA403-F795-4722-975E-FD3D39109896}" destId="{23182818-979B-4363-A669-22A4BF3B6150}" srcOrd="0" destOrd="0" presId="urn:microsoft.com/office/officeart/2005/8/layout/process4"/>
    <dgm:cxn modelId="{EE3F7368-0F80-4638-A897-DB2DFE300439}" type="presParOf" srcId="{E58F25CB-E4E1-4FAC-AA2D-FD54AB50354B}" destId="{B1447006-265D-495E-9842-B8567503E345}" srcOrd="3" destOrd="0" presId="urn:microsoft.com/office/officeart/2005/8/layout/process4"/>
    <dgm:cxn modelId="{A4476A6E-3F17-43E4-8BAF-977AB044D373}" type="presParOf" srcId="{E58F25CB-E4E1-4FAC-AA2D-FD54AB50354B}" destId="{45C4DDAE-A03C-4A7D-B54A-74F6CB2D8A4B}" srcOrd="4" destOrd="0" presId="urn:microsoft.com/office/officeart/2005/8/layout/process4"/>
    <dgm:cxn modelId="{5CAF23A5-569F-4FDA-86E5-95F91D17AF4F}" type="presParOf" srcId="{45C4DDAE-A03C-4A7D-B54A-74F6CB2D8A4B}" destId="{6D21B6D0-6926-4DF7-9362-21901435C26F}" srcOrd="0" destOrd="0" presId="urn:microsoft.com/office/officeart/2005/8/layout/process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517B74-F28E-4287-9C97-A5B6746D161F}" type="doc">
      <dgm:prSet loTypeId="urn:microsoft.com/office/officeart/2005/8/layout/arrow2" loCatId="process" qsTypeId="urn:microsoft.com/office/officeart/2005/8/quickstyle/simple1" qsCatId="simple" csTypeId="urn:microsoft.com/office/officeart/2005/8/colors/accent1_2" csCatId="accent1" phldr="1"/>
      <dgm:spPr/>
    </dgm:pt>
    <dgm:pt modelId="{4E57DD8E-3F76-47CB-A2BF-D6D9943AAC38}">
      <dgm:prSet phldrT="[Text]" custT="1"/>
      <dgm:spPr/>
      <dgm:t>
        <a:bodyPr/>
        <a:lstStyle/>
        <a:p>
          <a:r>
            <a:rPr lang="en-US" sz="1600" dirty="0">
              <a:solidFill>
                <a:srgbClr val="FFFF00"/>
              </a:solidFill>
            </a:rPr>
            <a:t>Understand Concepts</a:t>
          </a:r>
        </a:p>
      </dgm:t>
    </dgm:pt>
    <dgm:pt modelId="{27FCA5A4-5A87-4CA0-A38E-8769B552E8C5}" type="parTrans" cxnId="{0559B594-85E0-4023-B975-0D3B8747EB6E}">
      <dgm:prSet/>
      <dgm:spPr/>
      <dgm:t>
        <a:bodyPr/>
        <a:lstStyle/>
        <a:p>
          <a:endParaRPr lang="en-US" sz="2000"/>
        </a:p>
      </dgm:t>
    </dgm:pt>
    <dgm:pt modelId="{7E5959FA-88A4-4D4F-A1F4-D3360E0AFDC2}" type="sibTrans" cxnId="{0559B594-85E0-4023-B975-0D3B8747EB6E}">
      <dgm:prSet/>
      <dgm:spPr/>
      <dgm:t>
        <a:bodyPr/>
        <a:lstStyle/>
        <a:p>
          <a:endParaRPr lang="en-US" sz="2000"/>
        </a:p>
      </dgm:t>
    </dgm:pt>
    <dgm:pt modelId="{991BDA2B-4D91-4F6E-8D73-3F21F53617DD}">
      <dgm:prSet phldrT="[Text]" custT="1"/>
      <dgm:spPr/>
      <dgm:t>
        <a:bodyPr/>
        <a:lstStyle/>
        <a:p>
          <a:r>
            <a:rPr lang="en-US" sz="1600" dirty="0">
              <a:solidFill>
                <a:srgbClr val="FFFF00"/>
              </a:solidFill>
            </a:rPr>
            <a:t>Learn Techniques</a:t>
          </a:r>
        </a:p>
      </dgm:t>
    </dgm:pt>
    <dgm:pt modelId="{DBC2A23A-37C9-4A39-97F4-44C8287BB315}" type="parTrans" cxnId="{C00EA5B7-3EB7-4193-A22B-0BF0FE642F8B}">
      <dgm:prSet/>
      <dgm:spPr/>
      <dgm:t>
        <a:bodyPr/>
        <a:lstStyle/>
        <a:p>
          <a:endParaRPr lang="en-US" sz="2000"/>
        </a:p>
      </dgm:t>
    </dgm:pt>
    <dgm:pt modelId="{95B5843F-B2B4-4CEF-9185-75D9BC5E05AC}" type="sibTrans" cxnId="{C00EA5B7-3EB7-4193-A22B-0BF0FE642F8B}">
      <dgm:prSet/>
      <dgm:spPr/>
      <dgm:t>
        <a:bodyPr/>
        <a:lstStyle/>
        <a:p>
          <a:endParaRPr lang="en-US" sz="2000"/>
        </a:p>
      </dgm:t>
    </dgm:pt>
    <dgm:pt modelId="{FA4E637E-7401-46CF-9581-6197DF725A40}">
      <dgm:prSet phldrT="[Text]" custT="1"/>
      <dgm:spPr/>
      <dgm:t>
        <a:bodyPr/>
        <a:lstStyle/>
        <a:p>
          <a:r>
            <a:rPr lang="en-US" sz="1600" dirty="0">
              <a:solidFill>
                <a:srgbClr val="FFFF00"/>
              </a:solidFill>
            </a:rPr>
            <a:t>Perform Exercises</a:t>
          </a:r>
        </a:p>
      </dgm:t>
    </dgm:pt>
    <dgm:pt modelId="{188C3BE0-CC6F-47B1-893B-809150E4DD19}" type="parTrans" cxnId="{40B62593-4688-462D-A610-93A267FACBA1}">
      <dgm:prSet/>
      <dgm:spPr/>
      <dgm:t>
        <a:bodyPr/>
        <a:lstStyle/>
        <a:p>
          <a:endParaRPr lang="en-US" sz="2000"/>
        </a:p>
      </dgm:t>
    </dgm:pt>
    <dgm:pt modelId="{546FBB39-C460-4388-A03E-7F483930D476}" type="sibTrans" cxnId="{40B62593-4688-462D-A610-93A267FACBA1}">
      <dgm:prSet/>
      <dgm:spPr/>
      <dgm:t>
        <a:bodyPr/>
        <a:lstStyle/>
        <a:p>
          <a:endParaRPr lang="en-US" sz="2000"/>
        </a:p>
      </dgm:t>
    </dgm:pt>
    <dgm:pt modelId="{3CA7031E-EA89-4D1D-B990-00B39F66F8C1}">
      <dgm:prSet phldrT="[Text]" custT="1"/>
      <dgm:spPr/>
      <dgm:t>
        <a:bodyPr/>
        <a:lstStyle/>
        <a:p>
          <a:pPr>
            <a:spcAft>
              <a:spcPts val="0"/>
            </a:spcAft>
          </a:pPr>
          <a:r>
            <a:rPr lang="en-US" sz="1600" dirty="0">
              <a:solidFill>
                <a:srgbClr val="FFFF00"/>
              </a:solidFill>
            </a:rPr>
            <a:t>Master </a:t>
          </a:r>
        </a:p>
        <a:p>
          <a:pPr>
            <a:spcAft>
              <a:spcPts val="0"/>
            </a:spcAft>
          </a:pPr>
          <a:r>
            <a:rPr lang="en-US" sz="1600" dirty="0">
              <a:solidFill>
                <a:srgbClr val="FFFF00"/>
              </a:solidFill>
            </a:rPr>
            <a:t>Skills</a:t>
          </a:r>
        </a:p>
      </dgm:t>
    </dgm:pt>
    <dgm:pt modelId="{106E8716-A6EB-44DA-80A7-F612D6086538}" type="parTrans" cxnId="{D462B20C-2673-405E-9132-9A0F8BFFA665}">
      <dgm:prSet/>
      <dgm:spPr/>
      <dgm:t>
        <a:bodyPr/>
        <a:lstStyle/>
        <a:p>
          <a:endParaRPr lang="en-US" sz="2000"/>
        </a:p>
      </dgm:t>
    </dgm:pt>
    <dgm:pt modelId="{EFEF5D37-8F0A-46BF-A84F-946610CA4DF2}" type="sibTrans" cxnId="{D462B20C-2673-405E-9132-9A0F8BFFA665}">
      <dgm:prSet/>
      <dgm:spPr/>
      <dgm:t>
        <a:bodyPr/>
        <a:lstStyle/>
        <a:p>
          <a:endParaRPr lang="en-US" sz="2000"/>
        </a:p>
      </dgm:t>
    </dgm:pt>
    <dgm:pt modelId="{C84B4E85-4DF9-486A-85AD-0C34ED7316E1}" type="pres">
      <dgm:prSet presAssocID="{24517B74-F28E-4287-9C97-A5B6746D161F}" presName="arrowDiagram" presStyleCnt="0">
        <dgm:presLayoutVars>
          <dgm:chMax val="5"/>
          <dgm:dir/>
          <dgm:resizeHandles val="exact"/>
        </dgm:presLayoutVars>
      </dgm:prSet>
      <dgm:spPr/>
    </dgm:pt>
    <dgm:pt modelId="{E593E0FE-3B92-422B-9C54-9BC6C01F6448}" type="pres">
      <dgm:prSet presAssocID="{24517B74-F28E-4287-9C97-A5B6746D161F}" presName="arrow" presStyleLbl="bgShp" presStyleIdx="0" presStyleCnt="1" custLinFactNeighborY="-593"/>
      <dgm:spPr/>
    </dgm:pt>
    <dgm:pt modelId="{2CD474BE-4308-4A04-93CB-6473B26FCBF6}" type="pres">
      <dgm:prSet presAssocID="{24517B74-F28E-4287-9C97-A5B6746D161F}" presName="arrowDiagram4" presStyleCnt="0"/>
      <dgm:spPr/>
    </dgm:pt>
    <dgm:pt modelId="{90041672-C84C-4D57-AE9F-95D5FFB41767}" type="pres">
      <dgm:prSet presAssocID="{4E57DD8E-3F76-47CB-A2BF-D6D9943AAC38}" presName="bullet4a" presStyleLbl="node1" presStyleIdx="0" presStyleCnt="4"/>
      <dgm:spPr/>
    </dgm:pt>
    <dgm:pt modelId="{A5F92DCD-2A13-4149-95B1-B897B41CC747}" type="pres">
      <dgm:prSet presAssocID="{4E57DD8E-3F76-47CB-A2BF-D6D9943AAC38}" presName="textBox4a" presStyleLbl="revTx" presStyleIdx="0" presStyleCnt="4" custScaleX="137281" custScaleY="78571" custLinFactNeighborX="20559" custLinFactNeighborY="0">
        <dgm:presLayoutVars>
          <dgm:bulletEnabled val="1"/>
        </dgm:presLayoutVars>
      </dgm:prSet>
      <dgm:spPr/>
    </dgm:pt>
    <dgm:pt modelId="{4E84CF75-5B7E-4F54-8806-84217E3571DE}" type="pres">
      <dgm:prSet presAssocID="{991BDA2B-4D91-4F6E-8D73-3F21F53617DD}" presName="bullet4b" presStyleLbl="node1" presStyleIdx="1" presStyleCnt="4"/>
      <dgm:spPr/>
    </dgm:pt>
    <dgm:pt modelId="{2E5FCDFE-44A2-43C9-BF6E-4E238C3AE518}" type="pres">
      <dgm:prSet presAssocID="{991BDA2B-4D91-4F6E-8D73-3F21F53617DD}" presName="textBox4b" presStyleLbl="revTx" presStyleIdx="1" presStyleCnt="4" custScaleX="101721" custScaleY="61846" custLinFactNeighborX="-881" custLinFactNeighborY="-6604">
        <dgm:presLayoutVars>
          <dgm:bulletEnabled val="1"/>
        </dgm:presLayoutVars>
      </dgm:prSet>
      <dgm:spPr/>
    </dgm:pt>
    <dgm:pt modelId="{4D598FBF-438B-46A5-8640-86F4E6927478}" type="pres">
      <dgm:prSet presAssocID="{FA4E637E-7401-46CF-9581-6197DF725A40}" presName="bullet4c" presStyleLbl="node1" presStyleIdx="2" presStyleCnt="4"/>
      <dgm:spPr/>
    </dgm:pt>
    <dgm:pt modelId="{0FB49696-E93A-4DB6-BEDE-F733AB4AA968}" type="pres">
      <dgm:prSet presAssocID="{FA4E637E-7401-46CF-9581-6197DF725A40}" presName="textBox4c" presStyleLbl="revTx" presStyleIdx="2" presStyleCnt="4" custScaleY="73845" custLinFactNeighborX="-2753" custLinFactNeighborY="960">
        <dgm:presLayoutVars>
          <dgm:bulletEnabled val="1"/>
        </dgm:presLayoutVars>
      </dgm:prSet>
      <dgm:spPr/>
    </dgm:pt>
    <dgm:pt modelId="{F5B7101A-5878-4368-B278-82A14B2FCC73}" type="pres">
      <dgm:prSet presAssocID="{3CA7031E-EA89-4D1D-B990-00B39F66F8C1}" presName="bullet4d" presStyleLbl="node1" presStyleIdx="3" presStyleCnt="4"/>
      <dgm:spPr>
        <a:solidFill>
          <a:srgbClr val="FFC000"/>
        </a:solidFill>
        <a:ln>
          <a:solidFill>
            <a:schemeClr val="accent1"/>
          </a:solidFill>
        </a:ln>
      </dgm:spPr>
    </dgm:pt>
    <dgm:pt modelId="{C42288C2-D2AC-4CF7-B1E2-6F8F768C1B21}" type="pres">
      <dgm:prSet presAssocID="{3CA7031E-EA89-4D1D-B990-00B39F66F8C1}" presName="textBox4d" presStyleLbl="revTx" presStyleIdx="3" presStyleCnt="4" custScaleY="70762" custLinFactNeighborX="-9077" custLinFactNeighborY="672">
        <dgm:presLayoutVars>
          <dgm:bulletEnabled val="1"/>
        </dgm:presLayoutVars>
      </dgm:prSet>
      <dgm:spPr/>
    </dgm:pt>
  </dgm:ptLst>
  <dgm:cxnLst>
    <dgm:cxn modelId="{D462B20C-2673-405E-9132-9A0F8BFFA665}" srcId="{24517B74-F28E-4287-9C97-A5B6746D161F}" destId="{3CA7031E-EA89-4D1D-B990-00B39F66F8C1}" srcOrd="3" destOrd="0" parTransId="{106E8716-A6EB-44DA-80A7-F612D6086538}" sibTransId="{EFEF5D37-8F0A-46BF-A84F-946610CA4DF2}"/>
    <dgm:cxn modelId="{BB62802C-7E72-40B5-9152-87FD551C9A27}" type="presOf" srcId="{991BDA2B-4D91-4F6E-8D73-3F21F53617DD}" destId="{2E5FCDFE-44A2-43C9-BF6E-4E238C3AE518}" srcOrd="0" destOrd="0" presId="urn:microsoft.com/office/officeart/2005/8/layout/arrow2"/>
    <dgm:cxn modelId="{3BE02B3B-A21E-4F32-8BA1-6B6B7A125720}" type="presOf" srcId="{4E57DD8E-3F76-47CB-A2BF-D6D9943AAC38}" destId="{A5F92DCD-2A13-4149-95B1-B897B41CC747}" srcOrd="0" destOrd="0" presId="urn:microsoft.com/office/officeart/2005/8/layout/arrow2"/>
    <dgm:cxn modelId="{327DF148-948A-4DBE-ACCA-61A0C638CCCF}" type="presOf" srcId="{24517B74-F28E-4287-9C97-A5B6746D161F}" destId="{C84B4E85-4DF9-486A-85AD-0C34ED7316E1}" srcOrd="0" destOrd="0" presId="urn:microsoft.com/office/officeart/2005/8/layout/arrow2"/>
    <dgm:cxn modelId="{40B62593-4688-462D-A610-93A267FACBA1}" srcId="{24517B74-F28E-4287-9C97-A5B6746D161F}" destId="{FA4E637E-7401-46CF-9581-6197DF725A40}" srcOrd="2" destOrd="0" parTransId="{188C3BE0-CC6F-47B1-893B-809150E4DD19}" sibTransId="{546FBB39-C460-4388-A03E-7F483930D476}"/>
    <dgm:cxn modelId="{0559B594-85E0-4023-B975-0D3B8747EB6E}" srcId="{24517B74-F28E-4287-9C97-A5B6746D161F}" destId="{4E57DD8E-3F76-47CB-A2BF-D6D9943AAC38}" srcOrd="0" destOrd="0" parTransId="{27FCA5A4-5A87-4CA0-A38E-8769B552E8C5}" sibTransId="{7E5959FA-88A4-4D4F-A1F4-D3360E0AFDC2}"/>
    <dgm:cxn modelId="{567109A8-87C8-4844-B0E3-22387CC1F49B}" type="presOf" srcId="{FA4E637E-7401-46CF-9581-6197DF725A40}" destId="{0FB49696-E93A-4DB6-BEDE-F733AB4AA968}" srcOrd="0" destOrd="0" presId="urn:microsoft.com/office/officeart/2005/8/layout/arrow2"/>
    <dgm:cxn modelId="{C00EA5B7-3EB7-4193-A22B-0BF0FE642F8B}" srcId="{24517B74-F28E-4287-9C97-A5B6746D161F}" destId="{991BDA2B-4D91-4F6E-8D73-3F21F53617DD}" srcOrd="1" destOrd="0" parTransId="{DBC2A23A-37C9-4A39-97F4-44C8287BB315}" sibTransId="{95B5843F-B2B4-4CEF-9185-75D9BC5E05AC}"/>
    <dgm:cxn modelId="{2351FBE0-ABE6-4439-AD10-6EC50498C7A3}" type="presOf" srcId="{3CA7031E-EA89-4D1D-B990-00B39F66F8C1}" destId="{C42288C2-D2AC-4CF7-B1E2-6F8F768C1B21}" srcOrd="0" destOrd="0" presId="urn:microsoft.com/office/officeart/2005/8/layout/arrow2"/>
    <dgm:cxn modelId="{23CBE460-0986-48F5-BA92-05DAC7BBF525}" type="presParOf" srcId="{C84B4E85-4DF9-486A-85AD-0C34ED7316E1}" destId="{E593E0FE-3B92-422B-9C54-9BC6C01F6448}" srcOrd="0" destOrd="0" presId="urn:microsoft.com/office/officeart/2005/8/layout/arrow2"/>
    <dgm:cxn modelId="{A0020FB8-D04D-4AA3-95EE-BEFDC7D404CA}" type="presParOf" srcId="{C84B4E85-4DF9-486A-85AD-0C34ED7316E1}" destId="{2CD474BE-4308-4A04-93CB-6473B26FCBF6}" srcOrd="1" destOrd="0" presId="urn:microsoft.com/office/officeart/2005/8/layout/arrow2"/>
    <dgm:cxn modelId="{C6366700-8C0A-4DA9-8A45-5F2FC56EF4C3}" type="presParOf" srcId="{2CD474BE-4308-4A04-93CB-6473B26FCBF6}" destId="{90041672-C84C-4D57-AE9F-95D5FFB41767}" srcOrd="0" destOrd="0" presId="urn:microsoft.com/office/officeart/2005/8/layout/arrow2"/>
    <dgm:cxn modelId="{E229CA55-65F2-4B2F-99A4-8AC3CD482BD7}" type="presParOf" srcId="{2CD474BE-4308-4A04-93CB-6473B26FCBF6}" destId="{A5F92DCD-2A13-4149-95B1-B897B41CC747}" srcOrd="1" destOrd="0" presId="urn:microsoft.com/office/officeart/2005/8/layout/arrow2"/>
    <dgm:cxn modelId="{CC049DC6-9BAD-46AD-B8FC-5DAC4C739C77}" type="presParOf" srcId="{2CD474BE-4308-4A04-93CB-6473B26FCBF6}" destId="{4E84CF75-5B7E-4F54-8806-84217E3571DE}" srcOrd="2" destOrd="0" presId="urn:microsoft.com/office/officeart/2005/8/layout/arrow2"/>
    <dgm:cxn modelId="{EE65B082-28F0-496B-B417-E0844DDCE188}" type="presParOf" srcId="{2CD474BE-4308-4A04-93CB-6473B26FCBF6}" destId="{2E5FCDFE-44A2-43C9-BF6E-4E238C3AE518}" srcOrd="3" destOrd="0" presId="urn:microsoft.com/office/officeart/2005/8/layout/arrow2"/>
    <dgm:cxn modelId="{ECA0017A-C89B-4033-8B4B-7288CA61B3F3}" type="presParOf" srcId="{2CD474BE-4308-4A04-93CB-6473B26FCBF6}" destId="{4D598FBF-438B-46A5-8640-86F4E6927478}" srcOrd="4" destOrd="0" presId="urn:microsoft.com/office/officeart/2005/8/layout/arrow2"/>
    <dgm:cxn modelId="{ABA616BC-06FA-4B90-8B49-1AED31B0B585}" type="presParOf" srcId="{2CD474BE-4308-4A04-93CB-6473B26FCBF6}" destId="{0FB49696-E93A-4DB6-BEDE-F733AB4AA968}" srcOrd="5" destOrd="0" presId="urn:microsoft.com/office/officeart/2005/8/layout/arrow2"/>
    <dgm:cxn modelId="{B960EA52-0982-4C7C-A785-E43EEB30EB5E}" type="presParOf" srcId="{2CD474BE-4308-4A04-93CB-6473B26FCBF6}" destId="{F5B7101A-5878-4368-B278-82A14B2FCC73}" srcOrd="6" destOrd="0" presId="urn:microsoft.com/office/officeart/2005/8/layout/arrow2"/>
    <dgm:cxn modelId="{EF037860-5D6D-4360-9168-9EB2B160E05C}" type="presParOf" srcId="{2CD474BE-4308-4A04-93CB-6473B26FCBF6}" destId="{C42288C2-D2AC-4CF7-B1E2-6F8F768C1B21}"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C4F1C-71A0-4314-8BC8-27F3B335566D}" type="doc">
      <dgm:prSet loTypeId="urn:microsoft.com/office/officeart/2005/8/layout/radial4" loCatId="relationship" qsTypeId="urn:microsoft.com/office/officeart/2005/8/quickstyle/simple2" qsCatId="simple" csTypeId="urn:microsoft.com/office/officeart/2005/8/colors/accent1_2" csCatId="accent1" phldr="1"/>
      <dgm:spPr/>
    </dgm:pt>
    <dgm:pt modelId="{77DC8137-D1D5-4793-B2FE-B96A000066B4}">
      <dgm:prSet phldrT="[Text]"/>
      <dgm:spPr>
        <a:xfrm>
          <a:off x="4605670" y="2508164"/>
          <a:ext cx="1490329" cy="1192263"/>
        </a:xfrm>
      </dgm:spPr>
      <dgm:t>
        <a:bodyPr/>
        <a:lstStyle/>
        <a:p>
          <a:r>
            <a:rPr lang="en-US" dirty="0">
              <a:latin typeface="Tahoma"/>
              <a:ea typeface="+mn-ea"/>
              <a:cs typeface="+mn-cs"/>
            </a:rPr>
            <a:t>Momentum</a:t>
          </a:r>
        </a:p>
      </dgm:t>
    </dgm:pt>
    <dgm:pt modelId="{FD9F0D7B-7D80-47C2-82CD-F445BA75B575}" type="parTrans" cxnId="{73856FF5-53AD-4FB4-9BF1-B837F6895A07}">
      <dgm:prSet/>
      <dgm:spPr>
        <a:xfrm rot="22748">
          <a:off x="3915866" y="2875999"/>
          <a:ext cx="1434984" cy="447098"/>
        </a:xfrm>
      </dgm:spPr>
      <dgm:t>
        <a:bodyPr/>
        <a:lstStyle/>
        <a:p>
          <a:endParaRPr lang="en-US"/>
        </a:p>
      </dgm:t>
    </dgm:pt>
    <dgm:pt modelId="{F043729C-D180-45C9-87B0-8DEBD1117AC0}" type="sibTrans" cxnId="{73856FF5-53AD-4FB4-9BF1-B837F6895A07}">
      <dgm:prSet/>
      <dgm:spPr/>
      <dgm:t>
        <a:bodyPr/>
        <a:lstStyle/>
        <a:p>
          <a:endParaRPr lang="en-US"/>
        </a:p>
      </dgm:t>
    </dgm:pt>
    <dgm:pt modelId="{8626F2C7-663A-4DE6-9B79-EC573DA10D65}">
      <dgm:prSet phldrT="[Text]"/>
      <dgm:spPr>
        <a:xfrm>
          <a:off x="674814" y="864906"/>
          <a:ext cx="1490329" cy="1192263"/>
        </a:xfrm>
      </dgm:spPr>
      <dgm:t>
        <a:bodyPr/>
        <a:lstStyle/>
        <a:p>
          <a:r>
            <a:rPr lang="en-US" dirty="0">
              <a:latin typeface="Tahoma"/>
              <a:ea typeface="+mn-ea"/>
              <a:cs typeface="+mn-cs"/>
            </a:rPr>
            <a:t>Shape of the Boat</a:t>
          </a:r>
        </a:p>
      </dgm:t>
    </dgm:pt>
    <dgm:pt modelId="{2AF9F8D5-099F-4EE7-A5C2-7F96E7CA9568}" type="parTrans" cxnId="{98DA5D1F-A6FC-4BB7-AD6A-5CF9B0D0B982}">
      <dgm:prSet/>
      <dgm:spPr>
        <a:xfrm rot="13500000">
          <a:off x="1209902" y="1744659"/>
          <a:ext cx="1434495" cy="447098"/>
        </a:xfrm>
      </dgm:spPr>
      <dgm:t>
        <a:bodyPr/>
        <a:lstStyle/>
        <a:p>
          <a:endParaRPr lang="en-US"/>
        </a:p>
      </dgm:t>
    </dgm:pt>
    <dgm:pt modelId="{AB1A4C7B-F315-4CB8-B323-114EBCE86A61}" type="sibTrans" cxnId="{98DA5D1F-A6FC-4BB7-AD6A-5CF9B0D0B982}">
      <dgm:prSet/>
      <dgm:spPr/>
      <dgm:t>
        <a:bodyPr/>
        <a:lstStyle/>
        <a:p>
          <a:endParaRPr lang="en-US"/>
        </a:p>
      </dgm:t>
    </dgm:pt>
    <dgm:pt modelId="{6830AEBF-5186-4D40-A091-DD20E14CEB73}">
      <dgm:prSet phldrT="[Text]"/>
      <dgm:spPr>
        <a:xfrm>
          <a:off x="2302835" y="190557"/>
          <a:ext cx="1490329" cy="1192263"/>
        </a:xfrm>
      </dgm:spPr>
      <dgm:t>
        <a:bodyPr/>
        <a:lstStyle/>
        <a:p>
          <a:r>
            <a:rPr lang="en-US" dirty="0">
              <a:latin typeface="Tahoma"/>
              <a:ea typeface="+mn-ea"/>
              <a:cs typeface="+mn-cs"/>
            </a:rPr>
            <a:t>Steering</a:t>
          </a:r>
        </a:p>
      </dgm:t>
    </dgm:pt>
    <dgm:pt modelId="{9424BDEC-77EF-4F50-99D9-EA1ABBC7B26D}" type="parTrans" cxnId="{00D6FE6D-B619-4824-BC17-A30913AC752A}">
      <dgm:prSet/>
      <dgm:spPr>
        <a:xfrm rot="16200000">
          <a:off x="2330752" y="1280388"/>
          <a:ext cx="1434495" cy="447098"/>
        </a:xfrm>
      </dgm:spPr>
      <dgm:t>
        <a:bodyPr/>
        <a:lstStyle/>
        <a:p>
          <a:endParaRPr lang="en-US"/>
        </a:p>
      </dgm:t>
    </dgm:pt>
    <dgm:pt modelId="{D73B03DB-F14A-409A-86E5-A7C8EA00EE51}" type="sibTrans" cxnId="{00D6FE6D-B619-4824-BC17-A30913AC752A}">
      <dgm:prSet/>
      <dgm:spPr/>
      <dgm:t>
        <a:bodyPr/>
        <a:lstStyle/>
        <a:p>
          <a:endParaRPr lang="en-US"/>
        </a:p>
      </dgm:t>
    </dgm:pt>
    <dgm:pt modelId="{2836781D-A669-489E-B97D-EF0889EC6451}">
      <dgm:prSet phldrT="[Text]"/>
      <dgm:spPr>
        <a:xfrm>
          <a:off x="3930855" y="864906"/>
          <a:ext cx="1490329" cy="1192263"/>
        </a:xfrm>
      </dgm:spPr>
      <dgm:t>
        <a:bodyPr/>
        <a:lstStyle/>
        <a:p>
          <a:r>
            <a:rPr lang="en-US" dirty="0">
              <a:latin typeface="Tahoma"/>
              <a:ea typeface="+mn-ea"/>
              <a:cs typeface="+mn-cs"/>
            </a:rPr>
            <a:t>Thrust</a:t>
          </a:r>
        </a:p>
      </dgm:t>
    </dgm:pt>
    <dgm:pt modelId="{0262B93A-86C8-4C07-805B-244C9D1FA031}" type="parTrans" cxnId="{09F58021-9A06-4CCC-A6E0-F7F61207FBDF}">
      <dgm:prSet/>
      <dgm:spPr>
        <a:xfrm rot="18900000">
          <a:off x="3451601" y="1744659"/>
          <a:ext cx="1434495" cy="447098"/>
        </a:xfrm>
      </dgm:spPr>
      <dgm:t>
        <a:bodyPr/>
        <a:lstStyle/>
        <a:p>
          <a:endParaRPr lang="en-US"/>
        </a:p>
      </dgm:t>
    </dgm:pt>
    <dgm:pt modelId="{DFA22656-3DB4-4A68-BB67-964BD5DB88FC}" type="sibTrans" cxnId="{09F58021-9A06-4CCC-A6E0-F7F61207FBDF}">
      <dgm:prSet/>
      <dgm:spPr/>
      <dgm:t>
        <a:bodyPr/>
        <a:lstStyle/>
        <a:p>
          <a:endParaRPr lang="en-US"/>
        </a:p>
      </dgm:t>
    </dgm:pt>
    <dgm:pt modelId="{06FEBF62-05EA-4782-AB21-AA10EBD9B1BA}">
      <dgm:prSet phldrT="[Text]"/>
      <dgm:spPr>
        <a:xfrm>
          <a:off x="466" y="2492926"/>
          <a:ext cx="1490329" cy="1192263"/>
        </a:xfrm>
      </dgm:spPr>
      <dgm:t>
        <a:bodyPr/>
        <a:lstStyle/>
        <a:p>
          <a:r>
            <a:rPr lang="en-US" dirty="0">
              <a:latin typeface="Tahoma"/>
              <a:ea typeface="+mn-ea"/>
              <a:cs typeface="+mn-cs"/>
            </a:rPr>
            <a:t>Wind and Current</a:t>
          </a:r>
        </a:p>
      </dgm:t>
    </dgm:pt>
    <dgm:pt modelId="{8924D210-1D93-4616-B98E-050B7754D4B1}" type="parTrans" cxnId="{6D163F8B-9E45-46DB-ADCF-15AECEACC6F1}">
      <dgm:prSet/>
      <dgm:spPr>
        <a:xfrm rot="10800000">
          <a:off x="745631" y="2865508"/>
          <a:ext cx="1434495" cy="447098"/>
        </a:xfrm>
      </dgm:spPr>
      <dgm:t>
        <a:bodyPr/>
        <a:lstStyle/>
        <a:p>
          <a:endParaRPr lang="en-US"/>
        </a:p>
      </dgm:t>
    </dgm:pt>
    <dgm:pt modelId="{573832DC-00DD-4343-8696-9AA538ABB2AF}" type="sibTrans" cxnId="{6D163F8B-9E45-46DB-ADCF-15AECEACC6F1}">
      <dgm:prSet/>
      <dgm:spPr/>
      <dgm:t>
        <a:bodyPr/>
        <a:lstStyle/>
        <a:p>
          <a:endParaRPr lang="en-US"/>
        </a:p>
      </dgm:t>
    </dgm:pt>
    <dgm:pt modelId="{66A37114-FE61-4606-9E86-E9251966D4D8}">
      <dgm:prSet phldrT="[Text]"/>
      <dgm:spPr>
        <a:xfrm>
          <a:off x="674814" y="864906"/>
          <a:ext cx="1490329" cy="1192263"/>
        </a:xfrm>
      </dgm:spPr>
      <dgm:t>
        <a:bodyPr/>
        <a:lstStyle/>
        <a:p>
          <a:r>
            <a:rPr lang="en-US" dirty="0">
              <a:latin typeface="Tahoma"/>
              <a:ea typeface="+mn-ea"/>
              <a:cs typeface="+mn-cs"/>
            </a:rPr>
            <a:t>Boat Trim</a:t>
          </a:r>
        </a:p>
      </dgm:t>
    </dgm:pt>
    <dgm:pt modelId="{587FEB5F-8F7F-4C14-AED1-7885828DAD0E}" type="parTrans" cxnId="{128184A7-A39B-415D-8B0E-AA4C130F6163}">
      <dgm:prSet/>
      <dgm:spPr/>
      <dgm:t>
        <a:bodyPr/>
        <a:lstStyle/>
        <a:p>
          <a:endParaRPr lang="en-US"/>
        </a:p>
      </dgm:t>
    </dgm:pt>
    <dgm:pt modelId="{0F1AA5B9-4C1C-457D-8B03-92F294375A1E}" type="sibTrans" cxnId="{128184A7-A39B-415D-8B0E-AA4C130F6163}">
      <dgm:prSet/>
      <dgm:spPr/>
      <dgm:t>
        <a:bodyPr/>
        <a:lstStyle/>
        <a:p>
          <a:endParaRPr lang="en-US"/>
        </a:p>
      </dgm:t>
    </dgm:pt>
    <dgm:pt modelId="{3D652DE0-5FB3-4AA8-A086-BF696190303A}">
      <dgm:prSet phldrT="[Text]"/>
      <dgm:spPr>
        <a:xfrm>
          <a:off x="2263616" y="2304674"/>
          <a:ext cx="1568767" cy="1568767"/>
        </a:xfrm>
        <a:solidFill>
          <a:schemeClr val="accent3">
            <a:lumMod val="20000"/>
            <a:lumOff val="80000"/>
          </a:schemeClr>
        </a:solidFill>
        <a:ln>
          <a:solidFill>
            <a:schemeClr val="accent1"/>
          </a:solidFill>
        </a:ln>
      </dgm:spPr>
      <dgm:t>
        <a:bodyPr/>
        <a:lstStyle/>
        <a:p>
          <a:endParaRPr lang="en-US" dirty="0"/>
        </a:p>
      </dgm:t>
    </dgm:pt>
    <dgm:pt modelId="{3780708B-CE57-44BE-A9B5-974131FEB65D}" type="sibTrans" cxnId="{A2A47492-90A4-44BC-BBC3-6275D6FF6D50}">
      <dgm:prSet/>
      <dgm:spPr/>
      <dgm:t>
        <a:bodyPr/>
        <a:lstStyle/>
        <a:p>
          <a:endParaRPr lang="en-US"/>
        </a:p>
      </dgm:t>
    </dgm:pt>
    <dgm:pt modelId="{C785AD79-B9BA-40F3-9DA1-70D60B178915}" type="parTrans" cxnId="{A2A47492-90A4-44BC-BBC3-6275D6FF6D50}">
      <dgm:prSet/>
      <dgm:spPr/>
      <dgm:t>
        <a:bodyPr/>
        <a:lstStyle/>
        <a:p>
          <a:endParaRPr lang="en-US"/>
        </a:p>
      </dgm:t>
    </dgm:pt>
    <dgm:pt modelId="{C64233CC-FB5E-4E75-96F8-A7C7C278EE4F}" type="pres">
      <dgm:prSet presAssocID="{EC8C4F1C-71A0-4314-8BC8-27F3B335566D}" presName="cycle" presStyleCnt="0">
        <dgm:presLayoutVars>
          <dgm:chMax val="1"/>
          <dgm:dir/>
          <dgm:animLvl val="ctr"/>
          <dgm:resizeHandles val="exact"/>
        </dgm:presLayoutVars>
      </dgm:prSet>
      <dgm:spPr/>
    </dgm:pt>
    <dgm:pt modelId="{6D741F26-5580-473D-8DB0-B947D0239477}" type="pres">
      <dgm:prSet presAssocID="{3D652DE0-5FB3-4AA8-A086-BF696190303A}" presName="centerShape" presStyleLbl="node0" presStyleIdx="0" presStyleCnt="1" custScaleX="126664" custScaleY="116308"/>
      <dgm:spPr>
        <a:prstGeom prst="ellipse">
          <a:avLst/>
        </a:prstGeom>
      </dgm:spPr>
    </dgm:pt>
    <dgm:pt modelId="{5153C09E-3DBB-4676-90AC-FE58E0803970}" type="pres">
      <dgm:prSet presAssocID="{8924D210-1D93-4616-B98E-050B7754D4B1}" presName="parTrans" presStyleLbl="bgSibTrans2D1" presStyleIdx="0" presStyleCnt="6"/>
      <dgm:spPr>
        <a:prstGeom prst="leftArrow">
          <a:avLst>
            <a:gd name="adj1" fmla="val 60000"/>
            <a:gd name="adj2" fmla="val 50000"/>
          </a:avLst>
        </a:prstGeom>
      </dgm:spPr>
    </dgm:pt>
    <dgm:pt modelId="{EDB6A49D-B934-4CE2-8108-94C57F0176B1}" type="pres">
      <dgm:prSet presAssocID="{06FEBF62-05EA-4782-AB21-AA10EBD9B1BA}" presName="node" presStyleLbl="node1" presStyleIdx="0" presStyleCnt="6">
        <dgm:presLayoutVars>
          <dgm:bulletEnabled val="1"/>
        </dgm:presLayoutVars>
      </dgm:prSet>
      <dgm:spPr>
        <a:prstGeom prst="roundRect">
          <a:avLst>
            <a:gd name="adj" fmla="val 10000"/>
          </a:avLst>
        </a:prstGeom>
      </dgm:spPr>
    </dgm:pt>
    <dgm:pt modelId="{506DBF44-C8BE-46CF-BC09-0960C01E019D}" type="pres">
      <dgm:prSet presAssocID="{2AF9F8D5-099F-4EE7-A5C2-7F96E7CA9568}" presName="parTrans" presStyleLbl="bgSibTrans2D1" presStyleIdx="1" presStyleCnt="6"/>
      <dgm:spPr>
        <a:prstGeom prst="leftArrow">
          <a:avLst>
            <a:gd name="adj1" fmla="val 60000"/>
            <a:gd name="adj2" fmla="val 50000"/>
          </a:avLst>
        </a:prstGeom>
      </dgm:spPr>
    </dgm:pt>
    <dgm:pt modelId="{93ED9F14-DB25-47A7-AC0E-6187E9431A9E}" type="pres">
      <dgm:prSet presAssocID="{8626F2C7-663A-4DE6-9B79-EC573DA10D65}" presName="node" presStyleLbl="node1" presStyleIdx="1" presStyleCnt="6">
        <dgm:presLayoutVars>
          <dgm:bulletEnabled val="1"/>
        </dgm:presLayoutVars>
      </dgm:prSet>
      <dgm:spPr>
        <a:prstGeom prst="roundRect">
          <a:avLst>
            <a:gd name="adj" fmla="val 10000"/>
          </a:avLst>
        </a:prstGeom>
      </dgm:spPr>
    </dgm:pt>
    <dgm:pt modelId="{D4B6943F-00BD-4290-84CB-4CFB2AC95363}" type="pres">
      <dgm:prSet presAssocID="{587FEB5F-8F7F-4C14-AED1-7885828DAD0E}" presName="parTrans" presStyleLbl="bgSibTrans2D1" presStyleIdx="2" presStyleCnt="6"/>
      <dgm:spPr/>
    </dgm:pt>
    <dgm:pt modelId="{A2285FD4-0A05-4E2D-A157-2DB65DD59E51}" type="pres">
      <dgm:prSet presAssocID="{66A37114-FE61-4606-9E86-E9251966D4D8}" presName="node" presStyleLbl="node1" presStyleIdx="2" presStyleCnt="6">
        <dgm:presLayoutVars>
          <dgm:bulletEnabled val="1"/>
        </dgm:presLayoutVars>
      </dgm:prSet>
      <dgm:spPr>
        <a:prstGeom prst="roundRect">
          <a:avLst>
            <a:gd name="adj" fmla="val 10000"/>
          </a:avLst>
        </a:prstGeom>
      </dgm:spPr>
    </dgm:pt>
    <dgm:pt modelId="{865A252F-235D-423D-B80E-9F598B67C12D}" type="pres">
      <dgm:prSet presAssocID="{9424BDEC-77EF-4F50-99D9-EA1ABBC7B26D}" presName="parTrans" presStyleLbl="bgSibTrans2D1" presStyleIdx="3" presStyleCnt="6"/>
      <dgm:spPr>
        <a:prstGeom prst="leftArrow">
          <a:avLst>
            <a:gd name="adj1" fmla="val 60000"/>
            <a:gd name="adj2" fmla="val 50000"/>
          </a:avLst>
        </a:prstGeom>
      </dgm:spPr>
    </dgm:pt>
    <dgm:pt modelId="{8FDF3A0D-7B34-4E9F-9BEA-3603551FE8B0}" type="pres">
      <dgm:prSet presAssocID="{6830AEBF-5186-4D40-A091-DD20E14CEB73}" presName="node" presStyleLbl="node1" presStyleIdx="3" presStyleCnt="6" custRadScaleRad="100959">
        <dgm:presLayoutVars>
          <dgm:bulletEnabled val="1"/>
        </dgm:presLayoutVars>
      </dgm:prSet>
      <dgm:spPr>
        <a:prstGeom prst="roundRect">
          <a:avLst>
            <a:gd name="adj" fmla="val 10000"/>
          </a:avLst>
        </a:prstGeom>
      </dgm:spPr>
    </dgm:pt>
    <dgm:pt modelId="{22D875B3-D9FE-49A0-941E-0683E042ADE9}" type="pres">
      <dgm:prSet presAssocID="{0262B93A-86C8-4C07-805B-244C9D1FA031}" presName="parTrans" presStyleLbl="bgSibTrans2D1" presStyleIdx="4" presStyleCnt="6"/>
      <dgm:spPr>
        <a:prstGeom prst="leftArrow">
          <a:avLst>
            <a:gd name="adj1" fmla="val 60000"/>
            <a:gd name="adj2" fmla="val 50000"/>
          </a:avLst>
        </a:prstGeom>
      </dgm:spPr>
    </dgm:pt>
    <dgm:pt modelId="{D3267334-E343-4FC6-91CF-1A7B9F50DA24}" type="pres">
      <dgm:prSet presAssocID="{2836781D-A669-489E-B97D-EF0889EC6451}" presName="node" presStyleLbl="node1" presStyleIdx="4" presStyleCnt="6">
        <dgm:presLayoutVars>
          <dgm:bulletEnabled val="1"/>
        </dgm:presLayoutVars>
      </dgm:prSet>
      <dgm:spPr>
        <a:prstGeom prst="roundRect">
          <a:avLst>
            <a:gd name="adj" fmla="val 10000"/>
          </a:avLst>
        </a:prstGeom>
      </dgm:spPr>
    </dgm:pt>
    <dgm:pt modelId="{B2A22E99-13E0-40B8-9AF5-C71CEC1819DD}" type="pres">
      <dgm:prSet presAssocID="{FD9F0D7B-7D80-47C2-82CD-F445BA75B575}" presName="parTrans" presStyleLbl="bgSibTrans2D1" presStyleIdx="5" presStyleCnt="6"/>
      <dgm:spPr>
        <a:prstGeom prst="leftArrow">
          <a:avLst>
            <a:gd name="adj1" fmla="val 60000"/>
            <a:gd name="adj2" fmla="val 50000"/>
          </a:avLst>
        </a:prstGeom>
      </dgm:spPr>
    </dgm:pt>
    <dgm:pt modelId="{97BF7744-FCDF-4531-A1FA-F8AC6FA435AB}" type="pres">
      <dgm:prSet presAssocID="{77DC8137-D1D5-4793-B2FE-B96A000066B4}" presName="node" presStyleLbl="node1" presStyleIdx="5" presStyleCnt="6" custRadScaleRad="100995" custRadScaleInc="1043">
        <dgm:presLayoutVars>
          <dgm:bulletEnabled val="1"/>
        </dgm:presLayoutVars>
      </dgm:prSet>
      <dgm:spPr>
        <a:prstGeom prst="roundRect">
          <a:avLst>
            <a:gd name="adj" fmla="val 10000"/>
          </a:avLst>
        </a:prstGeom>
      </dgm:spPr>
    </dgm:pt>
  </dgm:ptLst>
  <dgm:cxnLst>
    <dgm:cxn modelId="{4F650F08-1C21-41E0-A9E6-4592852554F2}" type="presOf" srcId="{3D652DE0-5FB3-4AA8-A086-BF696190303A}" destId="{6D741F26-5580-473D-8DB0-B947D0239477}" srcOrd="0" destOrd="0" presId="urn:microsoft.com/office/officeart/2005/8/layout/radial4"/>
    <dgm:cxn modelId="{4D92410E-A31C-4508-AB0B-731EC7B9C343}" type="presOf" srcId="{0262B93A-86C8-4C07-805B-244C9D1FA031}" destId="{22D875B3-D9FE-49A0-941E-0683E042ADE9}" srcOrd="0" destOrd="0" presId="urn:microsoft.com/office/officeart/2005/8/layout/radial4"/>
    <dgm:cxn modelId="{98DA5D1F-A6FC-4BB7-AD6A-5CF9B0D0B982}" srcId="{3D652DE0-5FB3-4AA8-A086-BF696190303A}" destId="{8626F2C7-663A-4DE6-9B79-EC573DA10D65}" srcOrd="1" destOrd="0" parTransId="{2AF9F8D5-099F-4EE7-A5C2-7F96E7CA9568}" sibTransId="{AB1A4C7B-F315-4CB8-B323-114EBCE86A61}"/>
    <dgm:cxn modelId="{09F58021-9A06-4CCC-A6E0-F7F61207FBDF}" srcId="{3D652DE0-5FB3-4AA8-A086-BF696190303A}" destId="{2836781D-A669-489E-B97D-EF0889EC6451}" srcOrd="4" destOrd="0" parTransId="{0262B93A-86C8-4C07-805B-244C9D1FA031}" sibTransId="{DFA22656-3DB4-4A68-BB67-964BD5DB88FC}"/>
    <dgm:cxn modelId="{2D797144-493A-40D9-8055-14D9C056D3C8}" type="presOf" srcId="{587FEB5F-8F7F-4C14-AED1-7885828DAD0E}" destId="{D4B6943F-00BD-4290-84CB-4CFB2AC95363}" srcOrd="0" destOrd="0" presId="urn:microsoft.com/office/officeart/2005/8/layout/radial4"/>
    <dgm:cxn modelId="{70339D44-85ED-431F-AAF6-1FDEEE8C0C4C}" type="presOf" srcId="{8626F2C7-663A-4DE6-9B79-EC573DA10D65}" destId="{93ED9F14-DB25-47A7-AC0E-6187E9431A9E}" srcOrd="0" destOrd="0" presId="urn:microsoft.com/office/officeart/2005/8/layout/radial4"/>
    <dgm:cxn modelId="{6CAFCE47-2F7D-4AE5-8BC3-05388F5D7B68}" type="presOf" srcId="{2836781D-A669-489E-B97D-EF0889EC6451}" destId="{D3267334-E343-4FC6-91CF-1A7B9F50DA24}" srcOrd="0" destOrd="0" presId="urn:microsoft.com/office/officeart/2005/8/layout/radial4"/>
    <dgm:cxn modelId="{00D6FE6D-B619-4824-BC17-A30913AC752A}" srcId="{3D652DE0-5FB3-4AA8-A086-BF696190303A}" destId="{6830AEBF-5186-4D40-A091-DD20E14CEB73}" srcOrd="3" destOrd="0" parTransId="{9424BDEC-77EF-4F50-99D9-EA1ABBC7B26D}" sibTransId="{D73B03DB-F14A-409A-86E5-A7C8EA00EE51}"/>
    <dgm:cxn modelId="{99B82059-B8B7-41B3-AE8E-8A44287DB72A}" type="presOf" srcId="{8924D210-1D93-4616-B98E-050B7754D4B1}" destId="{5153C09E-3DBB-4676-90AC-FE58E0803970}" srcOrd="0" destOrd="0" presId="urn:microsoft.com/office/officeart/2005/8/layout/radial4"/>
    <dgm:cxn modelId="{6D163F8B-9E45-46DB-ADCF-15AECEACC6F1}" srcId="{3D652DE0-5FB3-4AA8-A086-BF696190303A}" destId="{06FEBF62-05EA-4782-AB21-AA10EBD9B1BA}" srcOrd="0" destOrd="0" parTransId="{8924D210-1D93-4616-B98E-050B7754D4B1}" sibTransId="{573832DC-00DD-4343-8696-9AA538ABB2AF}"/>
    <dgm:cxn modelId="{0325B18D-0945-46A2-8BE5-063E7D7D70E9}" type="presOf" srcId="{2AF9F8D5-099F-4EE7-A5C2-7F96E7CA9568}" destId="{506DBF44-C8BE-46CF-BC09-0960C01E019D}" srcOrd="0" destOrd="0" presId="urn:microsoft.com/office/officeart/2005/8/layout/radial4"/>
    <dgm:cxn modelId="{5D24CE8E-1D4D-48C7-A1E2-7253B779A107}" type="presOf" srcId="{6830AEBF-5186-4D40-A091-DD20E14CEB73}" destId="{8FDF3A0D-7B34-4E9F-9BEA-3603551FE8B0}" srcOrd="0" destOrd="0" presId="urn:microsoft.com/office/officeart/2005/8/layout/radial4"/>
    <dgm:cxn modelId="{A2A47492-90A4-44BC-BBC3-6275D6FF6D50}" srcId="{EC8C4F1C-71A0-4314-8BC8-27F3B335566D}" destId="{3D652DE0-5FB3-4AA8-A086-BF696190303A}" srcOrd="0" destOrd="0" parTransId="{C785AD79-B9BA-40F3-9DA1-70D60B178915}" sibTransId="{3780708B-CE57-44BE-A9B5-974131FEB65D}"/>
    <dgm:cxn modelId="{128184A7-A39B-415D-8B0E-AA4C130F6163}" srcId="{3D652DE0-5FB3-4AA8-A086-BF696190303A}" destId="{66A37114-FE61-4606-9E86-E9251966D4D8}" srcOrd="2" destOrd="0" parTransId="{587FEB5F-8F7F-4C14-AED1-7885828DAD0E}" sibTransId="{0F1AA5B9-4C1C-457D-8B03-92F294375A1E}"/>
    <dgm:cxn modelId="{2A8EE6B9-4C2B-401F-A033-961FB69B3F3D}" type="presOf" srcId="{EC8C4F1C-71A0-4314-8BC8-27F3B335566D}" destId="{C64233CC-FB5E-4E75-96F8-A7C7C278EE4F}" srcOrd="0" destOrd="0" presId="urn:microsoft.com/office/officeart/2005/8/layout/radial4"/>
    <dgm:cxn modelId="{EAD19DBC-0529-4BDB-B6ED-99A7ECEB7E41}" type="presOf" srcId="{FD9F0D7B-7D80-47C2-82CD-F445BA75B575}" destId="{B2A22E99-13E0-40B8-9AF5-C71CEC1819DD}" srcOrd="0" destOrd="0" presId="urn:microsoft.com/office/officeart/2005/8/layout/radial4"/>
    <dgm:cxn modelId="{9EF617D4-6ED5-48E8-87B8-EE44BAD849B0}" type="presOf" srcId="{06FEBF62-05EA-4782-AB21-AA10EBD9B1BA}" destId="{EDB6A49D-B934-4CE2-8108-94C57F0176B1}" srcOrd="0" destOrd="0" presId="urn:microsoft.com/office/officeart/2005/8/layout/radial4"/>
    <dgm:cxn modelId="{06F4C5E1-6B75-430F-91A7-50C415648156}" type="presOf" srcId="{66A37114-FE61-4606-9E86-E9251966D4D8}" destId="{A2285FD4-0A05-4E2D-A157-2DB65DD59E51}" srcOrd="0" destOrd="0" presId="urn:microsoft.com/office/officeart/2005/8/layout/radial4"/>
    <dgm:cxn modelId="{73856FF5-53AD-4FB4-9BF1-B837F6895A07}" srcId="{3D652DE0-5FB3-4AA8-A086-BF696190303A}" destId="{77DC8137-D1D5-4793-B2FE-B96A000066B4}" srcOrd="5" destOrd="0" parTransId="{FD9F0D7B-7D80-47C2-82CD-F445BA75B575}" sibTransId="{F043729C-D180-45C9-87B0-8DEBD1117AC0}"/>
    <dgm:cxn modelId="{534783F5-549A-4E33-B95B-727205CBAEFD}" type="presOf" srcId="{77DC8137-D1D5-4793-B2FE-B96A000066B4}" destId="{97BF7744-FCDF-4531-A1FA-F8AC6FA435AB}" srcOrd="0" destOrd="0" presId="urn:microsoft.com/office/officeart/2005/8/layout/radial4"/>
    <dgm:cxn modelId="{28862CFD-DCBB-480F-9BF8-A9D861ACB3C2}" type="presOf" srcId="{9424BDEC-77EF-4F50-99D9-EA1ABBC7B26D}" destId="{865A252F-235D-423D-B80E-9F598B67C12D}" srcOrd="0" destOrd="0" presId="urn:microsoft.com/office/officeart/2005/8/layout/radial4"/>
    <dgm:cxn modelId="{1C0F45CD-CFC2-4867-8448-8332100A4E43}" type="presParOf" srcId="{C64233CC-FB5E-4E75-96F8-A7C7C278EE4F}" destId="{6D741F26-5580-473D-8DB0-B947D0239477}" srcOrd="0" destOrd="0" presId="urn:microsoft.com/office/officeart/2005/8/layout/radial4"/>
    <dgm:cxn modelId="{DA55711F-5AE0-4B9B-828A-1FE88E15F52F}" type="presParOf" srcId="{C64233CC-FB5E-4E75-96F8-A7C7C278EE4F}" destId="{5153C09E-3DBB-4676-90AC-FE58E0803970}" srcOrd="1" destOrd="0" presId="urn:microsoft.com/office/officeart/2005/8/layout/radial4"/>
    <dgm:cxn modelId="{287072AA-B4B9-4485-9FCA-FFF7F8642B6D}" type="presParOf" srcId="{C64233CC-FB5E-4E75-96F8-A7C7C278EE4F}" destId="{EDB6A49D-B934-4CE2-8108-94C57F0176B1}" srcOrd="2" destOrd="0" presId="urn:microsoft.com/office/officeart/2005/8/layout/radial4"/>
    <dgm:cxn modelId="{F287CFA5-7968-40A7-B65B-58D7CD8D56CB}" type="presParOf" srcId="{C64233CC-FB5E-4E75-96F8-A7C7C278EE4F}" destId="{506DBF44-C8BE-46CF-BC09-0960C01E019D}" srcOrd="3" destOrd="0" presId="urn:microsoft.com/office/officeart/2005/8/layout/radial4"/>
    <dgm:cxn modelId="{99C83999-0C35-47C4-B7BC-0E092A29C864}" type="presParOf" srcId="{C64233CC-FB5E-4E75-96F8-A7C7C278EE4F}" destId="{93ED9F14-DB25-47A7-AC0E-6187E9431A9E}" srcOrd="4" destOrd="0" presId="urn:microsoft.com/office/officeart/2005/8/layout/radial4"/>
    <dgm:cxn modelId="{91A6919B-705B-409C-872B-9EB079E44816}" type="presParOf" srcId="{C64233CC-FB5E-4E75-96F8-A7C7C278EE4F}" destId="{D4B6943F-00BD-4290-84CB-4CFB2AC95363}" srcOrd="5" destOrd="0" presId="urn:microsoft.com/office/officeart/2005/8/layout/radial4"/>
    <dgm:cxn modelId="{A979E52B-68EF-4BA1-B044-780533F4C86F}" type="presParOf" srcId="{C64233CC-FB5E-4E75-96F8-A7C7C278EE4F}" destId="{A2285FD4-0A05-4E2D-A157-2DB65DD59E51}" srcOrd="6" destOrd="0" presId="urn:microsoft.com/office/officeart/2005/8/layout/radial4"/>
    <dgm:cxn modelId="{A1D5EEA8-2016-4056-8B27-2E3D5A317B90}" type="presParOf" srcId="{C64233CC-FB5E-4E75-96F8-A7C7C278EE4F}" destId="{865A252F-235D-423D-B80E-9F598B67C12D}" srcOrd="7" destOrd="0" presId="urn:microsoft.com/office/officeart/2005/8/layout/radial4"/>
    <dgm:cxn modelId="{DF5EFCBC-22F2-4A31-956E-23E9E3AD4A5B}" type="presParOf" srcId="{C64233CC-FB5E-4E75-96F8-A7C7C278EE4F}" destId="{8FDF3A0D-7B34-4E9F-9BEA-3603551FE8B0}" srcOrd="8" destOrd="0" presId="urn:microsoft.com/office/officeart/2005/8/layout/radial4"/>
    <dgm:cxn modelId="{7F218826-B2C7-46AA-B0B8-1045A8FA291F}" type="presParOf" srcId="{C64233CC-FB5E-4E75-96F8-A7C7C278EE4F}" destId="{22D875B3-D9FE-49A0-941E-0683E042ADE9}" srcOrd="9" destOrd="0" presId="urn:microsoft.com/office/officeart/2005/8/layout/radial4"/>
    <dgm:cxn modelId="{3674E8E7-8AE9-40DD-B688-C11581BC0EFB}" type="presParOf" srcId="{C64233CC-FB5E-4E75-96F8-A7C7C278EE4F}" destId="{D3267334-E343-4FC6-91CF-1A7B9F50DA24}" srcOrd="10" destOrd="0" presId="urn:microsoft.com/office/officeart/2005/8/layout/radial4"/>
    <dgm:cxn modelId="{947CDDA0-A1FC-48F5-9CCA-93B6ADC20DA1}" type="presParOf" srcId="{C64233CC-FB5E-4E75-96F8-A7C7C278EE4F}" destId="{B2A22E99-13E0-40B8-9AF5-C71CEC1819DD}" srcOrd="11" destOrd="0" presId="urn:microsoft.com/office/officeart/2005/8/layout/radial4"/>
    <dgm:cxn modelId="{84261C21-9C07-4B5E-BE93-D2C18D6AF96E}" type="presParOf" srcId="{C64233CC-FB5E-4E75-96F8-A7C7C278EE4F}" destId="{97BF7744-FCDF-4531-A1FA-F8AC6FA435AB}" srcOrd="12"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D97D3-09A5-4829-8A28-19FD74699E74}">
      <dsp:nvSpPr>
        <dsp:cNvPr id="0" name=""/>
        <dsp:cNvSpPr/>
      </dsp:nvSpPr>
      <dsp:spPr>
        <a:xfrm>
          <a:off x="0" y="1892872"/>
          <a:ext cx="6743700" cy="62128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Perform hands-on exercises to build skills</a:t>
          </a:r>
        </a:p>
      </dsp:txBody>
      <dsp:txXfrm>
        <a:off x="0" y="1892872"/>
        <a:ext cx="6743700" cy="621283"/>
      </dsp:txXfrm>
    </dsp:sp>
    <dsp:sp modelId="{23182818-979B-4363-A669-22A4BF3B6150}">
      <dsp:nvSpPr>
        <dsp:cNvPr id="0" name=""/>
        <dsp:cNvSpPr/>
      </dsp:nvSpPr>
      <dsp:spPr>
        <a:xfrm rot="10800000">
          <a:off x="0" y="946658"/>
          <a:ext cx="6743700" cy="9555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Learn practical boat handling techniques</a:t>
          </a:r>
        </a:p>
      </dsp:txBody>
      <dsp:txXfrm rot="10800000">
        <a:off x="0" y="946658"/>
        <a:ext cx="6743700" cy="620877"/>
      </dsp:txXfrm>
    </dsp:sp>
    <dsp:sp modelId="{6D21B6D0-6926-4DF7-9362-21901435C26F}">
      <dsp:nvSpPr>
        <dsp:cNvPr id="0" name=""/>
        <dsp:cNvSpPr/>
      </dsp:nvSpPr>
      <dsp:spPr>
        <a:xfrm rot="10800000">
          <a:off x="0" y="444"/>
          <a:ext cx="6743700" cy="955533"/>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Develop an understanding of boat behavior</a:t>
          </a:r>
        </a:p>
      </dsp:txBody>
      <dsp:txXfrm rot="10800000">
        <a:off x="0" y="444"/>
        <a:ext cx="6743700" cy="6208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93E0FE-3B92-422B-9C54-9BC6C01F6448}">
      <dsp:nvSpPr>
        <dsp:cNvPr id="0" name=""/>
        <dsp:cNvSpPr/>
      </dsp:nvSpPr>
      <dsp:spPr>
        <a:xfrm>
          <a:off x="1015999" y="0"/>
          <a:ext cx="6502400" cy="406400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041672-C84C-4D57-AE9F-95D5FFB41767}">
      <dsp:nvSpPr>
        <dsp:cNvPr id="0" name=""/>
        <dsp:cNvSpPr/>
      </dsp:nvSpPr>
      <dsp:spPr>
        <a:xfrm>
          <a:off x="1656486" y="3021990"/>
          <a:ext cx="149555" cy="1495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F92DCD-2A13-4149-95B1-B897B41CC747}">
      <dsp:nvSpPr>
        <dsp:cNvPr id="0" name=""/>
        <dsp:cNvSpPr/>
      </dsp:nvSpPr>
      <dsp:spPr>
        <a:xfrm>
          <a:off x="1752596" y="3200402"/>
          <a:ext cx="1526441" cy="75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246"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FFF00"/>
              </a:solidFill>
            </a:rPr>
            <a:t>Understand Concepts</a:t>
          </a:r>
        </a:p>
      </dsp:txBody>
      <dsp:txXfrm>
        <a:off x="1752596" y="3200402"/>
        <a:ext cx="1526441" cy="759963"/>
      </dsp:txXfrm>
    </dsp:sp>
    <dsp:sp modelId="{4E84CF75-5B7E-4F54-8806-84217E3571DE}">
      <dsp:nvSpPr>
        <dsp:cNvPr id="0" name=""/>
        <dsp:cNvSpPr/>
      </dsp:nvSpPr>
      <dsp:spPr>
        <a:xfrm>
          <a:off x="2713126" y="2076704"/>
          <a:ext cx="260096" cy="2600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5FCDFE-44A2-43C9-BF6E-4E238C3AE518}">
      <dsp:nvSpPr>
        <dsp:cNvPr id="0" name=""/>
        <dsp:cNvSpPr/>
      </dsp:nvSpPr>
      <dsp:spPr>
        <a:xfrm>
          <a:off x="2819394" y="2438406"/>
          <a:ext cx="1389004" cy="1148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819"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FFF00"/>
              </a:solidFill>
            </a:rPr>
            <a:t>Learn Techniques</a:t>
          </a:r>
        </a:p>
      </dsp:txBody>
      <dsp:txXfrm>
        <a:off x="2819394" y="2438406"/>
        <a:ext cx="1389004" cy="1148633"/>
      </dsp:txXfrm>
    </dsp:sp>
    <dsp:sp modelId="{4D598FBF-438B-46A5-8640-86F4E6927478}">
      <dsp:nvSpPr>
        <dsp:cNvPr id="0" name=""/>
        <dsp:cNvSpPr/>
      </dsp:nvSpPr>
      <dsp:spPr>
        <a:xfrm>
          <a:off x="4062374" y="1380134"/>
          <a:ext cx="344627" cy="3446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49696-E93A-4DB6-BEDE-F733AB4AA968}">
      <dsp:nvSpPr>
        <dsp:cNvPr id="0" name=""/>
        <dsp:cNvSpPr/>
      </dsp:nvSpPr>
      <dsp:spPr>
        <a:xfrm>
          <a:off x="4197095" y="1905007"/>
          <a:ext cx="1365504" cy="1854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611"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FFF00"/>
              </a:solidFill>
            </a:rPr>
            <a:t>Perform Exercises</a:t>
          </a:r>
        </a:p>
      </dsp:txBody>
      <dsp:txXfrm>
        <a:off x="4197095" y="1905007"/>
        <a:ext cx="1365504" cy="1854655"/>
      </dsp:txXfrm>
    </dsp:sp>
    <dsp:sp modelId="{F5B7101A-5878-4368-B278-82A14B2FCC73}">
      <dsp:nvSpPr>
        <dsp:cNvPr id="0" name=""/>
        <dsp:cNvSpPr/>
      </dsp:nvSpPr>
      <dsp:spPr>
        <a:xfrm>
          <a:off x="5531916" y="919276"/>
          <a:ext cx="461670" cy="461670"/>
        </a:xfrm>
        <a:prstGeom prst="ellipse">
          <a:avLst/>
        </a:prstGeom>
        <a:solidFill>
          <a:srgbClr val="FFC000"/>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sp>
    <dsp:sp modelId="{C42288C2-D2AC-4CF7-B1E2-6F8F768C1B21}">
      <dsp:nvSpPr>
        <dsp:cNvPr id="0" name=""/>
        <dsp:cNvSpPr/>
      </dsp:nvSpPr>
      <dsp:spPr>
        <a:xfrm>
          <a:off x="5638805" y="1595674"/>
          <a:ext cx="1365504" cy="20619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4630" tIns="0" rIns="0" bIns="0" numCol="1" spcCol="1270" anchor="t" anchorCtr="0">
          <a:noAutofit/>
        </a:bodyPr>
        <a:lstStyle/>
        <a:p>
          <a:pPr marL="0" lvl="0" indent="0" algn="l" defTabSz="711200">
            <a:lnSpc>
              <a:spcPct val="90000"/>
            </a:lnSpc>
            <a:spcBef>
              <a:spcPct val="0"/>
            </a:spcBef>
            <a:spcAft>
              <a:spcPts val="0"/>
            </a:spcAft>
            <a:buNone/>
          </a:pPr>
          <a:r>
            <a:rPr lang="en-US" sz="1600" kern="1200" dirty="0">
              <a:solidFill>
                <a:srgbClr val="FFFF00"/>
              </a:solidFill>
            </a:rPr>
            <a:t>Master </a:t>
          </a:r>
        </a:p>
        <a:p>
          <a:pPr marL="0" lvl="0" indent="0" algn="l" defTabSz="711200">
            <a:lnSpc>
              <a:spcPct val="90000"/>
            </a:lnSpc>
            <a:spcBef>
              <a:spcPct val="0"/>
            </a:spcBef>
            <a:spcAft>
              <a:spcPts val="0"/>
            </a:spcAft>
            <a:buNone/>
          </a:pPr>
          <a:r>
            <a:rPr lang="en-US" sz="1600" kern="1200" dirty="0">
              <a:solidFill>
                <a:srgbClr val="FFFF00"/>
              </a:solidFill>
            </a:rPr>
            <a:t>Skills</a:t>
          </a:r>
        </a:p>
      </dsp:txBody>
      <dsp:txXfrm>
        <a:off x="5638805" y="1595674"/>
        <a:ext cx="1365504" cy="20619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741F26-5580-473D-8DB0-B947D0239477}">
      <dsp:nvSpPr>
        <dsp:cNvPr id="0" name=""/>
        <dsp:cNvSpPr/>
      </dsp:nvSpPr>
      <dsp:spPr>
        <a:xfrm>
          <a:off x="2522221" y="2521798"/>
          <a:ext cx="2590797" cy="2378974"/>
        </a:xfrm>
        <a:prstGeom prst="ellipse">
          <a:avLst/>
        </a:prstGeom>
        <a:solidFill>
          <a:schemeClr val="accent3">
            <a:lumMod val="20000"/>
            <a:lumOff val="80000"/>
          </a:schemeClr>
        </a:solidFill>
        <a:ln w="38100" cap="flat" cmpd="sng" algn="ctr">
          <a:solidFill>
            <a:schemeClr val="accent1"/>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2901634" y="2870191"/>
        <a:ext cx="1831971" cy="1682188"/>
      </dsp:txXfrm>
    </dsp:sp>
    <dsp:sp modelId="{5153C09E-3DBB-4676-90AC-FE58E0803970}">
      <dsp:nvSpPr>
        <dsp:cNvPr id="0" name=""/>
        <dsp:cNvSpPr/>
      </dsp:nvSpPr>
      <dsp:spPr>
        <a:xfrm rot="10800000">
          <a:off x="716664" y="3419814"/>
          <a:ext cx="1706251"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EDB6A49D-B934-4CE2-8108-94C57F0176B1}">
      <dsp:nvSpPr>
        <dsp:cNvPr id="0" name=""/>
        <dsp:cNvSpPr/>
      </dsp:nvSpPr>
      <dsp:spPr>
        <a:xfrm>
          <a:off x="771" y="3138571"/>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Wind and Current</a:t>
          </a:r>
        </a:p>
      </dsp:txBody>
      <dsp:txXfrm>
        <a:off x="34319" y="3172119"/>
        <a:ext cx="1364690" cy="1078333"/>
      </dsp:txXfrm>
    </dsp:sp>
    <dsp:sp modelId="{506DBF44-C8BE-46CF-BC09-0960C01E019D}">
      <dsp:nvSpPr>
        <dsp:cNvPr id="0" name=""/>
        <dsp:cNvSpPr/>
      </dsp:nvSpPr>
      <dsp:spPr>
        <a:xfrm rot="12960000">
          <a:off x="1142377" y="2109604"/>
          <a:ext cx="1743785"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93ED9F14-DB25-47A7-AC0E-6187E9431A9E}">
      <dsp:nvSpPr>
        <dsp:cNvPr id="0" name=""/>
        <dsp:cNvSpPr/>
      </dsp:nvSpPr>
      <dsp:spPr>
        <a:xfrm>
          <a:off x="593001" y="1315875"/>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Shape of the Boat</a:t>
          </a:r>
        </a:p>
      </dsp:txBody>
      <dsp:txXfrm>
        <a:off x="626549" y="1349423"/>
        <a:ext cx="1364690" cy="1078333"/>
      </dsp:txXfrm>
    </dsp:sp>
    <dsp:sp modelId="{D4B6943F-00BD-4290-84CB-4CFB2AC95363}">
      <dsp:nvSpPr>
        <dsp:cNvPr id="0" name=""/>
        <dsp:cNvSpPr/>
      </dsp:nvSpPr>
      <dsp:spPr>
        <a:xfrm rot="15120000">
          <a:off x="2238238" y="1325547"/>
          <a:ext cx="1797824"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A2285FD4-0A05-4E2D-A157-2DB65DD59E51}">
      <dsp:nvSpPr>
        <dsp:cNvPr id="0" name=""/>
        <dsp:cNvSpPr/>
      </dsp:nvSpPr>
      <dsp:spPr>
        <a:xfrm>
          <a:off x="2143478" y="189387"/>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Boat Trim</a:t>
          </a:r>
        </a:p>
      </dsp:txBody>
      <dsp:txXfrm>
        <a:off x="2177026" y="222935"/>
        <a:ext cx="1364690" cy="1078333"/>
      </dsp:txXfrm>
    </dsp:sp>
    <dsp:sp modelId="{865A252F-235D-423D-B80E-9F598B67C12D}">
      <dsp:nvSpPr>
        <dsp:cNvPr id="0" name=""/>
        <dsp:cNvSpPr/>
      </dsp:nvSpPr>
      <dsp:spPr>
        <a:xfrm rot="17280000">
          <a:off x="3589972" y="1310628"/>
          <a:ext cx="1825927"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8FDF3A0D-7B34-4E9F-9BEA-3603551FE8B0}">
      <dsp:nvSpPr>
        <dsp:cNvPr id="0" name=""/>
        <dsp:cNvSpPr/>
      </dsp:nvSpPr>
      <dsp:spPr>
        <a:xfrm>
          <a:off x="4069164" y="161104"/>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Steering</a:t>
          </a:r>
        </a:p>
      </dsp:txBody>
      <dsp:txXfrm>
        <a:off x="4102712" y="194652"/>
        <a:ext cx="1364690" cy="1078333"/>
      </dsp:txXfrm>
    </dsp:sp>
    <dsp:sp modelId="{22D875B3-D9FE-49A0-941E-0683E042ADE9}">
      <dsp:nvSpPr>
        <dsp:cNvPr id="0" name=""/>
        <dsp:cNvSpPr/>
      </dsp:nvSpPr>
      <dsp:spPr>
        <a:xfrm rot="19440000">
          <a:off x="4749076" y="2109604"/>
          <a:ext cx="1743785"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D3267334-E343-4FC6-91CF-1A7B9F50DA24}">
      <dsp:nvSpPr>
        <dsp:cNvPr id="0" name=""/>
        <dsp:cNvSpPr/>
      </dsp:nvSpPr>
      <dsp:spPr>
        <a:xfrm>
          <a:off x="5610452" y="1315875"/>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Thrust</a:t>
          </a:r>
        </a:p>
      </dsp:txBody>
      <dsp:txXfrm>
        <a:off x="5644000" y="1349423"/>
        <a:ext cx="1364690" cy="1078333"/>
      </dsp:txXfrm>
    </dsp:sp>
    <dsp:sp modelId="{B2A22E99-13E0-40B8-9AF5-C71CEC1819DD}">
      <dsp:nvSpPr>
        <dsp:cNvPr id="0" name=""/>
        <dsp:cNvSpPr/>
      </dsp:nvSpPr>
      <dsp:spPr>
        <a:xfrm rot="18956">
          <a:off x="5212331" y="3432211"/>
          <a:ext cx="1707028" cy="582941"/>
        </a:xfrm>
        <a:prstGeom prst="leftArrow">
          <a:avLst>
            <a:gd name="adj1" fmla="val 60000"/>
            <a:gd name="adj2" fmla="val 50000"/>
          </a:avLst>
        </a:prstGeom>
        <a:solidFill>
          <a:schemeClr val="accent1">
            <a:tint val="60000"/>
            <a:hueOff val="0"/>
            <a:satOff val="0"/>
            <a:lumOff val="0"/>
            <a:alphaOff val="0"/>
          </a:schemeClr>
        </a:solidFill>
        <a:ln>
          <a:noFill/>
        </a:ln>
        <a:effectLst>
          <a:outerShdw blurRad="57150" dist="38100" dir="5400000" algn="ctr" rotWithShape="0">
            <a:schemeClr val="accent1">
              <a:tint val="60000"/>
              <a:hueOff val="0"/>
              <a:satOff val="0"/>
              <a:lumOff val="0"/>
              <a:alphaOff val="0"/>
              <a:shade val="9000"/>
              <a:alpha val="48000"/>
              <a:satMod val="105000"/>
            </a:schemeClr>
          </a:outerShdw>
        </a:effectLst>
      </dsp:spPr>
      <dsp:style>
        <a:lnRef idx="0">
          <a:scrgbClr r="0" g="0" b="0"/>
        </a:lnRef>
        <a:fillRef idx="1">
          <a:scrgbClr r="0" g="0" b="0"/>
        </a:fillRef>
        <a:effectRef idx="1">
          <a:scrgbClr r="0" g="0" b="0"/>
        </a:effectRef>
        <a:fontRef idx="minor">
          <a:schemeClr val="lt1"/>
        </a:fontRef>
      </dsp:style>
    </dsp:sp>
    <dsp:sp modelId="{97BF7744-FCDF-4531-A1FA-F8AC6FA435AB}">
      <dsp:nvSpPr>
        <dsp:cNvPr id="0" name=""/>
        <dsp:cNvSpPr/>
      </dsp:nvSpPr>
      <dsp:spPr>
        <a:xfrm>
          <a:off x="6203453" y="3155674"/>
          <a:ext cx="1431786" cy="114542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1">
              <a:hueOff val="0"/>
              <a:satOff val="0"/>
              <a:lumOff val="0"/>
              <a:alphaOff val="0"/>
              <a:shade val="9000"/>
              <a:alpha val="48000"/>
              <a:satMod val="105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ahoma"/>
              <a:ea typeface="+mn-ea"/>
              <a:cs typeface="+mn-cs"/>
            </a:rPr>
            <a:t>Momentum</a:t>
          </a:r>
        </a:p>
      </dsp:txBody>
      <dsp:txXfrm>
        <a:off x="6237001" y="3189222"/>
        <a:ext cx="1364690" cy="10783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1B32EB0C-CB2D-4F0A-A5D9-A36564263D53}" type="datetimeFigureOut">
              <a:rPr lang="en-US" smtClean="0"/>
              <a:pPr/>
              <a:t>3/31/2026</a:t>
            </a:fld>
            <a:endParaRPr lang="en-US" dirty="0"/>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1A992840-FAA9-470A-8ACD-623719DA63B6}" type="slidenum">
              <a:rPr lang="en-US" smtClean="0"/>
              <a:pPr/>
              <a:t>‹#›</a:t>
            </a:fld>
            <a:endParaRPr lang="en-US" dirty="0"/>
          </a:p>
        </p:txBody>
      </p:sp>
    </p:spTree>
    <p:extLst>
      <p:ext uri="{BB962C8B-B14F-4D97-AF65-F5344CB8AC3E}">
        <p14:creationId xmlns:p14="http://schemas.microsoft.com/office/powerpoint/2010/main" val="29947314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8B3877C-38C8-4D41-BB2E-EA101F8F9F8D}" type="datetimeFigureOut">
              <a:rPr lang="en-US" smtClean="0"/>
              <a:pPr/>
              <a:t>3/31/2026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3778769-C1FD-43FD-BAB4-82DC3334F90C}" type="slidenum">
              <a:rPr lang="en-US" smtClean="0"/>
              <a:pPr/>
              <a:t>‹#›</a:t>
            </a:fld>
            <a:endParaRPr lang="en-US" dirty="0"/>
          </a:p>
        </p:txBody>
      </p:sp>
    </p:spTree>
    <p:extLst>
      <p:ext uri="{BB962C8B-B14F-4D97-AF65-F5344CB8AC3E}">
        <p14:creationId xmlns:p14="http://schemas.microsoft.com/office/powerpoint/2010/main" val="116788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a:t>
            </a:fld>
            <a:endParaRPr lang="en-US" dirty="0"/>
          </a:p>
        </p:txBody>
      </p:sp>
    </p:spTree>
    <p:extLst>
      <p:ext uri="{BB962C8B-B14F-4D97-AF65-F5344CB8AC3E}">
        <p14:creationId xmlns:p14="http://schemas.microsoft.com/office/powerpoint/2010/main" val="377824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10</a:t>
            </a:fld>
            <a:endParaRPr lang="en-US" dirty="0"/>
          </a:p>
        </p:txBody>
      </p:sp>
    </p:spTree>
    <p:extLst>
      <p:ext uri="{BB962C8B-B14F-4D97-AF65-F5344CB8AC3E}">
        <p14:creationId xmlns:p14="http://schemas.microsoft.com/office/powerpoint/2010/main" val="1824493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11</a:t>
            </a:fld>
            <a:endParaRPr lang="en-US" dirty="0"/>
          </a:p>
        </p:txBody>
      </p:sp>
    </p:spTree>
    <p:extLst>
      <p:ext uri="{BB962C8B-B14F-4D97-AF65-F5344CB8AC3E}">
        <p14:creationId xmlns:p14="http://schemas.microsoft.com/office/powerpoint/2010/main" val="2859392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12</a:t>
            </a:fld>
            <a:endParaRPr lang="en-US" dirty="0"/>
          </a:p>
        </p:txBody>
      </p:sp>
    </p:spTree>
    <p:extLst>
      <p:ext uri="{BB962C8B-B14F-4D97-AF65-F5344CB8AC3E}">
        <p14:creationId xmlns:p14="http://schemas.microsoft.com/office/powerpoint/2010/main" val="76418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13</a:t>
            </a:fld>
            <a:endParaRPr lang="en-US" dirty="0"/>
          </a:p>
        </p:txBody>
      </p:sp>
    </p:spTree>
    <p:extLst>
      <p:ext uri="{BB962C8B-B14F-4D97-AF65-F5344CB8AC3E}">
        <p14:creationId xmlns:p14="http://schemas.microsoft.com/office/powerpoint/2010/main" val="2791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14</a:t>
            </a:fld>
            <a:endParaRPr lang="en-US" dirty="0"/>
          </a:p>
        </p:txBody>
      </p:sp>
    </p:spTree>
    <p:extLst>
      <p:ext uri="{BB962C8B-B14F-4D97-AF65-F5344CB8AC3E}">
        <p14:creationId xmlns:p14="http://schemas.microsoft.com/office/powerpoint/2010/main" val="713020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15</a:t>
            </a:fld>
            <a:endParaRPr lang="en-US" dirty="0"/>
          </a:p>
        </p:txBody>
      </p:sp>
    </p:spTree>
    <p:extLst>
      <p:ext uri="{BB962C8B-B14F-4D97-AF65-F5344CB8AC3E}">
        <p14:creationId xmlns:p14="http://schemas.microsoft.com/office/powerpoint/2010/main" val="210275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16</a:t>
            </a:fld>
            <a:endParaRPr lang="en-US" dirty="0"/>
          </a:p>
        </p:txBody>
      </p:sp>
    </p:spTree>
    <p:extLst>
      <p:ext uri="{BB962C8B-B14F-4D97-AF65-F5344CB8AC3E}">
        <p14:creationId xmlns:p14="http://schemas.microsoft.com/office/powerpoint/2010/main" val="875534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17</a:t>
            </a:fld>
            <a:endParaRPr lang="en-US" dirty="0"/>
          </a:p>
        </p:txBody>
      </p:sp>
    </p:spTree>
    <p:extLst>
      <p:ext uri="{BB962C8B-B14F-4D97-AF65-F5344CB8AC3E}">
        <p14:creationId xmlns:p14="http://schemas.microsoft.com/office/powerpoint/2010/main" val="2628255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18</a:t>
            </a:fld>
            <a:endParaRPr lang="en-US" dirty="0"/>
          </a:p>
        </p:txBody>
      </p:sp>
    </p:spTree>
    <p:extLst>
      <p:ext uri="{BB962C8B-B14F-4D97-AF65-F5344CB8AC3E}">
        <p14:creationId xmlns:p14="http://schemas.microsoft.com/office/powerpoint/2010/main" val="2543743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19</a:t>
            </a:fld>
            <a:endParaRPr lang="en-US" dirty="0"/>
          </a:p>
        </p:txBody>
      </p:sp>
    </p:spTree>
    <p:extLst>
      <p:ext uri="{BB962C8B-B14F-4D97-AF65-F5344CB8AC3E}">
        <p14:creationId xmlns:p14="http://schemas.microsoft.com/office/powerpoint/2010/main" val="359147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a:t>
            </a:fld>
            <a:endParaRPr lang="en-US" dirty="0"/>
          </a:p>
        </p:txBody>
      </p:sp>
    </p:spTree>
    <p:extLst>
      <p:ext uri="{BB962C8B-B14F-4D97-AF65-F5344CB8AC3E}">
        <p14:creationId xmlns:p14="http://schemas.microsoft.com/office/powerpoint/2010/main" val="92603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20</a:t>
            </a:fld>
            <a:endParaRPr lang="en-US" dirty="0"/>
          </a:p>
        </p:txBody>
      </p:sp>
    </p:spTree>
    <p:extLst>
      <p:ext uri="{BB962C8B-B14F-4D97-AF65-F5344CB8AC3E}">
        <p14:creationId xmlns:p14="http://schemas.microsoft.com/office/powerpoint/2010/main" val="3913562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21</a:t>
            </a:fld>
            <a:endParaRPr lang="en-US" dirty="0"/>
          </a:p>
        </p:txBody>
      </p:sp>
    </p:spTree>
    <p:extLst>
      <p:ext uri="{BB962C8B-B14F-4D97-AF65-F5344CB8AC3E}">
        <p14:creationId xmlns:p14="http://schemas.microsoft.com/office/powerpoint/2010/main" val="4254942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22</a:t>
            </a:fld>
            <a:endParaRPr lang="en-US" dirty="0"/>
          </a:p>
        </p:txBody>
      </p:sp>
    </p:spTree>
    <p:extLst>
      <p:ext uri="{BB962C8B-B14F-4D97-AF65-F5344CB8AC3E}">
        <p14:creationId xmlns:p14="http://schemas.microsoft.com/office/powerpoint/2010/main" val="404167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23</a:t>
            </a:fld>
            <a:endParaRPr lang="en-US" dirty="0"/>
          </a:p>
        </p:txBody>
      </p:sp>
    </p:spTree>
    <p:extLst>
      <p:ext uri="{BB962C8B-B14F-4D97-AF65-F5344CB8AC3E}">
        <p14:creationId xmlns:p14="http://schemas.microsoft.com/office/powerpoint/2010/main" val="188239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24</a:t>
            </a:fld>
            <a:endParaRPr lang="en-US" dirty="0"/>
          </a:p>
        </p:txBody>
      </p:sp>
    </p:spTree>
    <p:extLst>
      <p:ext uri="{BB962C8B-B14F-4D97-AF65-F5344CB8AC3E}">
        <p14:creationId xmlns:p14="http://schemas.microsoft.com/office/powerpoint/2010/main" val="1614981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25</a:t>
            </a:fld>
            <a:endParaRPr lang="en-US" dirty="0"/>
          </a:p>
        </p:txBody>
      </p:sp>
    </p:spTree>
    <p:extLst>
      <p:ext uri="{BB962C8B-B14F-4D97-AF65-F5344CB8AC3E}">
        <p14:creationId xmlns:p14="http://schemas.microsoft.com/office/powerpoint/2010/main" val="1643033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26</a:t>
            </a:fld>
            <a:endParaRPr lang="en-US" dirty="0"/>
          </a:p>
        </p:txBody>
      </p:sp>
    </p:spTree>
    <p:extLst>
      <p:ext uri="{BB962C8B-B14F-4D97-AF65-F5344CB8AC3E}">
        <p14:creationId xmlns:p14="http://schemas.microsoft.com/office/powerpoint/2010/main" val="171331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27</a:t>
            </a:fld>
            <a:endParaRPr lang="en-US" dirty="0"/>
          </a:p>
        </p:txBody>
      </p:sp>
    </p:spTree>
    <p:extLst>
      <p:ext uri="{BB962C8B-B14F-4D97-AF65-F5344CB8AC3E}">
        <p14:creationId xmlns:p14="http://schemas.microsoft.com/office/powerpoint/2010/main" val="15605337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28</a:t>
            </a:fld>
            <a:endParaRPr lang="en-US" dirty="0"/>
          </a:p>
        </p:txBody>
      </p:sp>
    </p:spTree>
    <p:extLst>
      <p:ext uri="{BB962C8B-B14F-4D97-AF65-F5344CB8AC3E}">
        <p14:creationId xmlns:p14="http://schemas.microsoft.com/office/powerpoint/2010/main" val="3571090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29</a:t>
            </a:fld>
            <a:endParaRPr lang="en-US" dirty="0"/>
          </a:p>
        </p:txBody>
      </p:sp>
    </p:spTree>
    <p:extLst>
      <p:ext uri="{BB962C8B-B14F-4D97-AF65-F5344CB8AC3E}">
        <p14:creationId xmlns:p14="http://schemas.microsoft.com/office/powerpoint/2010/main" val="274608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a:t>
            </a:fld>
            <a:endParaRPr lang="en-US" dirty="0"/>
          </a:p>
        </p:txBody>
      </p:sp>
    </p:spTree>
    <p:extLst>
      <p:ext uri="{BB962C8B-B14F-4D97-AF65-F5344CB8AC3E}">
        <p14:creationId xmlns:p14="http://schemas.microsoft.com/office/powerpoint/2010/main" val="129498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30</a:t>
            </a:fld>
            <a:endParaRPr lang="en-US" dirty="0"/>
          </a:p>
        </p:txBody>
      </p:sp>
    </p:spTree>
    <p:extLst>
      <p:ext uri="{BB962C8B-B14F-4D97-AF65-F5344CB8AC3E}">
        <p14:creationId xmlns:p14="http://schemas.microsoft.com/office/powerpoint/2010/main" val="2237175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31</a:t>
            </a:fld>
            <a:endParaRPr lang="en-US" dirty="0"/>
          </a:p>
        </p:txBody>
      </p:sp>
    </p:spTree>
    <p:extLst>
      <p:ext uri="{BB962C8B-B14F-4D97-AF65-F5344CB8AC3E}">
        <p14:creationId xmlns:p14="http://schemas.microsoft.com/office/powerpoint/2010/main" val="1376288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32</a:t>
            </a:fld>
            <a:endParaRPr lang="en-US" dirty="0"/>
          </a:p>
        </p:txBody>
      </p:sp>
    </p:spTree>
    <p:extLst>
      <p:ext uri="{BB962C8B-B14F-4D97-AF65-F5344CB8AC3E}">
        <p14:creationId xmlns:p14="http://schemas.microsoft.com/office/powerpoint/2010/main" val="3930288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33</a:t>
            </a:fld>
            <a:endParaRPr lang="en-US" dirty="0"/>
          </a:p>
        </p:txBody>
      </p:sp>
    </p:spTree>
    <p:extLst>
      <p:ext uri="{BB962C8B-B14F-4D97-AF65-F5344CB8AC3E}">
        <p14:creationId xmlns:p14="http://schemas.microsoft.com/office/powerpoint/2010/main" val="3869962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34</a:t>
            </a:fld>
            <a:endParaRPr lang="en-US" dirty="0"/>
          </a:p>
        </p:txBody>
      </p:sp>
    </p:spTree>
    <p:extLst>
      <p:ext uri="{BB962C8B-B14F-4D97-AF65-F5344CB8AC3E}">
        <p14:creationId xmlns:p14="http://schemas.microsoft.com/office/powerpoint/2010/main" val="183303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35</a:t>
            </a:fld>
            <a:endParaRPr lang="en-US" dirty="0"/>
          </a:p>
        </p:txBody>
      </p:sp>
    </p:spTree>
    <p:extLst>
      <p:ext uri="{BB962C8B-B14F-4D97-AF65-F5344CB8AC3E}">
        <p14:creationId xmlns:p14="http://schemas.microsoft.com/office/powerpoint/2010/main" val="3745193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36</a:t>
            </a:fld>
            <a:endParaRPr lang="en-US" dirty="0"/>
          </a:p>
        </p:txBody>
      </p:sp>
    </p:spTree>
    <p:extLst>
      <p:ext uri="{BB962C8B-B14F-4D97-AF65-F5344CB8AC3E}">
        <p14:creationId xmlns:p14="http://schemas.microsoft.com/office/powerpoint/2010/main" val="3466342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37</a:t>
            </a:fld>
            <a:endParaRPr lang="en-US" dirty="0"/>
          </a:p>
        </p:txBody>
      </p:sp>
    </p:spTree>
    <p:extLst>
      <p:ext uri="{BB962C8B-B14F-4D97-AF65-F5344CB8AC3E}">
        <p14:creationId xmlns:p14="http://schemas.microsoft.com/office/powerpoint/2010/main" val="18234448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38</a:t>
            </a:fld>
            <a:endParaRPr lang="en-US" dirty="0"/>
          </a:p>
        </p:txBody>
      </p:sp>
    </p:spTree>
    <p:extLst>
      <p:ext uri="{BB962C8B-B14F-4D97-AF65-F5344CB8AC3E}">
        <p14:creationId xmlns:p14="http://schemas.microsoft.com/office/powerpoint/2010/main" val="157120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39</a:t>
            </a:fld>
            <a:endParaRPr lang="en-US" dirty="0"/>
          </a:p>
        </p:txBody>
      </p:sp>
    </p:spTree>
    <p:extLst>
      <p:ext uri="{BB962C8B-B14F-4D97-AF65-F5344CB8AC3E}">
        <p14:creationId xmlns:p14="http://schemas.microsoft.com/office/powerpoint/2010/main" val="2286286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a:t>
            </a:fld>
            <a:endParaRPr lang="en-US" dirty="0"/>
          </a:p>
        </p:txBody>
      </p:sp>
    </p:spTree>
    <p:extLst>
      <p:ext uri="{BB962C8B-B14F-4D97-AF65-F5344CB8AC3E}">
        <p14:creationId xmlns:p14="http://schemas.microsoft.com/office/powerpoint/2010/main" val="27718635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40</a:t>
            </a:fld>
            <a:endParaRPr lang="en-US" dirty="0"/>
          </a:p>
        </p:txBody>
      </p:sp>
    </p:spTree>
    <p:extLst>
      <p:ext uri="{BB962C8B-B14F-4D97-AF65-F5344CB8AC3E}">
        <p14:creationId xmlns:p14="http://schemas.microsoft.com/office/powerpoint/2010/main" val="1317289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41</a:t>
            </a:fld>
            <a:endParaRPr lang="en-US" dirty="0"/>
          </a:p>
        </p:txBody>
      </p:sp>
    </p:spTree>
    <p:extLst>
      <p:ext uri="{BB962C8B-B14F-4D97-AF65-F5344CB8AC3E}">
        <p14:creationId xmlns:p14="http://schemas.microsoft.com/office/powerpoint/2010/main" val="2289392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42</a:t>
            </a:fld>
            <a:endParaRPr lang="en-US" dirty="0"/>
          </a:p>
        </p:txBody>
      </p:sp>
    </p:spTree>
    <p:extLst>
      <p:ext uri="{BB962C8B-B14F-4D97-AF65-F5344CB8AC3E}">
        <p14:creationId xmlns:p14="http://schemas.microsoft.com/office/powerpoint/2010/main" val="15386557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43</a:t>
            </a:fld>
            <a:endParaRPr lang="en-US" dirty="0"/>
          </a:p>
        </p:txBody>
      </p:sp>
    </p:spTree>
    <p:extLst>
      <p:ext uri="{BB962C8B-B14F-4D97-AF65-F5344CB8AC3E}">
        <p14:creationId xmlns:p14="http://schemas.microsoft.com/office/powerpoint/2010/main" val="326433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44</a:t>
            </a:fld>
            <a:endParaRPr lang="en-US" dirty="0"/>
          </a:p>
        </p:txBody>
      </p:sp>
    </p:spTree>
    <p:extLst>
      <p:ext uri="{BB962C8B-B14F-4D97-AF65-F5344CB8AC3E}">
        <p14:creationId xmlns:p14="http://schemas.microsoft.com/office/powerpoint/2010/main" val="3193241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45</a:t>
            </a:fld>
            <a:endParaRPr lang="en-US" dirty="0"/>
          </a:p>
        </p:txBody>
      </p:sp>
    </p:spTree>
    <p:extLst>
      <p:ext uri="{BB962C8B-B14F-4D97-AF65-F5344CB8AC3E}">
        <p14:creationId xmlns:p14="http://schemas.microsoft.com/office/powerpoint/2010/main" val="491477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46</a:t>
            </a:fld>
            <a:endParaRPr lang="en-US" dirty="0"/>
          </a:p>
        </p:txBody>
      </p:sp>
    </p:spTree>
    <p:extLst>
      <p:ext uri="{BB962C8B-B14F-4D97-AF65-F5344CB8AC3E}">
        <p14:creationId xmlns:p14="http://schemas.microsoft.com/office/powerpoint/2010/main" val="2842079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1.1</a:t>
            </a:r>
          </a:p>
          <a:p>
            <a:r>
              <a:rPr lang="en-US" dirty="0"/>
              <a:t>ANSI On-Water Power Standard 1.2</a:t>
            </a:r>
          </a:p>
        </p:txBody>
      </p:sp>
      <p:sp>
        <p:nvSpPr>
          <p:cNvPr id="4" name="Slide Number Placeholder 3"/>
          <p:cNvSpPr>
            <a:spLocks noGrp="1"/>
          </p:cNvSpPr>
          <p:nvPr>
            <p:ph type="sldNum" sz="quarter" idx="10"/>
          </p:nvPr>
        </p:nvSpPr>
        <p:spPr/>
        <p:txBody>
          <a:bodyPr/>
          <a:lstStyle/>
          <a:p>
            <a:fld id="{53778769-C1FD-43FD-BAB4-82DC3334F90C}" type="slidenum">
              <a:rPr lang="en-US" smtClean="0"/>
              <a:pPr/>
              <a:t>47</a:t>
            </a:fld>
            <a:endParaRPr lang="en-US" dirty="0"/>
          </a:p>
        </p:txBody>
      </p:sp>
    </p:spTree>
    <p:extLst>
      <p:ext uri="{BB962C8B-B14F-4D97-AF65-F5344CB8AC3E}">
        <p14:creationId xmlns:p14="http://schemas.microsoft.com/office/powerpoint/2010/main" val="30509670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1.1.4</a:t>
            </a:r>
          </a:p>
        </p:txBody>
      </p:sp>
      <p:sp>
        <p:nvSpPr>
          <p:cNvPr id="4" name="Slide Number Placeholder 3"/>
          <p:cNvSpPr>
            <a:spLocks noGrp="1"/>
          </p:cNvSpPr>
          <p:nvPr>
            <p:ph type="sldNum" sz="quarter" idx="10"/>
          </p:nvPr>
        </p:nvSpPr>
        <p:spPr/>
        <p:txBody>
          <a:bodyPr/>
          <a:lstStyle/>
          <a:p>
            <a:fld id="{53778769-C1FD-43FD-BAB4-82DC3334F90C}" type="slidenum">
              <a:rPr lang="en-US" smtClean="0"/>
              <a:pPr/>
              <a:t>48</a:t>
            </a:fld>
            <a:endParaRPr lang="en-US" dirty="0"/>
          </a:p>
        </p:txBody>
      </p:sp>
    </p:spTree>
    <p:extLst>
      <p:ext uri="{BB962C8B-B14F-4D97-AF65-F5344CB8AC3E}">
        <p14:creationId xmlns:p14="http://schemas.microsoft.com/office/powerpoint/2010/main" val="4025799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49</a:t>
            </a:fld>
            <a:endParaRPr lang="en-US" dirty="0"/>
          </a:p>
        </p:txBody>
      </p:sp>
    </p:spTree>
    <p:extLst>
      <p:ext uri="{BB962C8B-B14F-4D97-AF65-F5344CB8AC3E}">
        <p14:creationId xmlns:p14="http://schemas.microsoft.com/office/powerpoint/2010/main" val="366019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5</a:t>
            </a:fld>
            <a:endParaRPr lang="en-US" dirty="0"/>
          </a:p>
        </p:txBody>
      </p:sp>
    </p:spTree>
    <p:extLst>
      <p:ext uri="{BB962C8B-B14F-4D97-AF65-F5344CB8AC3E}">
        <p14:creationId xmlns:p14="http://schemas.microsoft.com/office/powerpoint/2010/main" val="719527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1.5</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50</a:t>
            </a:fld>
            <a:endParaRPr lang="en-US" dirty="0"/>
          </a:p>
        </p:txBody>
      </p:sp>
    </p:spTree>
    <p:extLst>
      <p:ext uri="{BB962C8B-B14F-4D97-AF65-F5344CB8AC3E}">
        <p14:creationId xmlns:p14="http://schemas.microsoft.com/office/powerpoint/2010/main" val="7096141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1.6</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51</a:t>
            </a:fld>
            <a:endParaRPr lang="en-US" dirty="0"/>
          </a:p>
        </p:txBody>
      </p:sp>
    </p:spTree>
    <p:extLst>
      <p:ext uri="{BB962C8B-B14F-4D97-AF65-F5344CB8AC3E}">
        <p14:creationId xmlns:p14="http://schemas.microsoft.com/office/powerpoint/2010/main" val="1058483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52</a:t>
            </a:fld>
            <a:endParaRPr lang="en-US" dirty="0"/>
          </a:p>
        </p:txBody>
      </p:sp>
    </p:spTree>
    <p:extLst>
      <p:ext uri="{BB962C8B-B14F-4D97-AF65-F5344CB8AC3E}">
        <p14:creationId xmlns:p14="http://schemas.microsoft.com/office/powerpoint/2010/main" val="36286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1.7</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53</a:t>
            </a:fld>
            <a:endParaRPr lang="en-US" dirty="0"/>
          </a:p>
        </p:txBody>
      </p:sp>
    </p:spTree>
    <p:extLst>
      <p:ext uri="{BB962C8B-B14F-4D97-AF65-F5344CB8AC3E}">
        <p14:creationId xmlns:p14="http://schemas.microsoft.com/office/powerpoint/2010/main" val="25628048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54</a:t>
            </a:fld>
            <a:endParaRPr lang="en-US" dirty="0"/>
          </a:p>
        </p:txBody>
      </p:sp>
    </p:spTree>
    <p:extLst>
      <p:ext uri="{BB962C8B-B14F-4D97-AF65-F5344CB8AC3E}">
        <p14:creationId xmlns:p14="http://schemas.microsoft.com/office/powerpoint/2010/main" val="2473334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3.3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3.4</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55</a:t>
            </a:fld>
            <a:endParaRPr lang="en-US" dirty="0"/>
          </a:p>
        </p:txBody>
      </p:sp>
    </p:spTree>
    <p:extLst>
      <p:ext uri="{BB962C8B-B14F-4D97-AF65-F5344CB8AC3E}">
        <p14:creationId xmlns:p14="http://schemas.microsoft.com/office/powerpoint/2010/main" val="41839476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3.3</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56</a:t>
            </a:fld>
            <a:endParaRPr lang="en-US" dirty="0"/>
          </a:p>
        </p:txBody>
      </p:sp>
    </p:spTree>
    <p:extLst>
      <p:ext uri="{BB962C8B-B14F-4D97-AF65-F5344CB8AC3E}">
        <p14:creationId xmlns:p14="http://schemas.microsoft.com/office/powerpoint/2010/main" val="3943226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3.5</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57</a:t>
            </a:fld>
            <a:endParaRPr lang="en-US" dirty="0"/>
          </a:p>
        </p:txBody>
      </p:sp>
    </p:spTree>
    <p:extLst>
      <p:ext uri="{BB962C8B-B14F-4D97-AF65-F5344CB8AC3E}">
        <p14:creationId xmlns:p14="http://schemas.microsoft.com/office/powerpoint/2010/main" val="751775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3.6</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58</a:t>
            </a:fld>
            <a:endParaRPr lang="en-US" dirty="0"/>
          </a:p>
        </p:txBody>
      </p:sp>
    </p:spTree>
    <p:extLst>
      <p:ext uri="{BB962C8B-B14F-4D97-AF65-F5344CB8AC3E}">
        <p14:creationId xmlns:p14="http://schemas.microsoft.com/office/powerpoint/2010/main" val="39796826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3.1</a:t>
            </a:r>
          </a:p>
        </p:txBody>
      </p:sp>
      <p:sp>
        <p:nvSpPr>
          <p:cNvPr id="4" name="Slide Number Placeholder 3"/>
          <p:cNvSpPr>
            <a:spLocks noGrp="1"/>
          </p:cNvSpPr>
          <p:nvPr>
            <p:ph type="sldNum" sz="quarter" idx="10"/>
          </p:nvPr>
        </p:nvSpPr>
        <p:spPr/>
        <p:txBody>
          <a:bodyPr/>
          <a:lstStyle/>
          <a:p>
            <a:fld id="{53778769-C1FD-43FD-BAB4-82DC3334F90C}" type="slidenum">
              <a:rPr lang="en-US" smtClean="0"/>
              <a:pPr/>
              <a:t>59</a:t>
            </a:fld>
            <a:endParaRPr lang="en-US" dirty="0"/>
          </a:p>
        </p:txBody>
      </p:sp>
    </p:spTree>
    <p:extLst>
      <p:ext uri="{BB962C8B-B14F-4D97-AF65-F5344CB8AC3E}">
        <p14:creationId xmlns:p14="http://schemas.microsoft.com/office/powerpoint/2010/main" val="208756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6</a:t>
            </a:fld>
            <a:endParaRPr lang="en-US" dirty="0"/>
          </a:p>
        </p:txBody>
      </p:sp>
    </p:spTree>
    <p:extLst>
      <p:ext uri="{BB962C8B-B14F-4D97-AF65-F5344CB8AC3E}">
        <p14:creationId xmlns:p14="http://schemas.microsoft.com/office/powerpoint/2010/main" val="20475281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60</a:t>
            </a:fld>
            <a:endParaRPr lang="en-US" dirty="0"/>
          </a:p>
        </p:txBody>
      </p:sp>
    </p:spTree>
    <p:extLst>
      <p:ext uri="{BB962C8B-B14F-4D97-AF65-F5344CB8AC3E}">
        <p14:creationId xmlns:p14="http://schemas.microsoft.com/office/powerpoint/2010/main" val="2484980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61</a:t>
            </a:fld>
            <a:endParaRPr lang="en-US" dirty="0"/>
          </a:p>
        </p:txBody>
      </p:sp>
    </p:spTree>
    <p:extLst>
      <p:ext uri="{BB962C8B-B14F-4D97-AF65-F5344CB8AC3E}">
        <p14:creationId xmlns:p14="http://schemas.microsoft.com/office/powerpoint/2010/main" val="5484607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62</a:t>
            </a:fld>
            <a:endParaRPr lang="en-US" dirty="0"/>
          </a:p>
        </p:txBody>
      </p:sp>
    </p:spTree>
    <p:extLst>
      <p:ext uri="{BB962C8B-B14F-4D97-AF65-F5344CB8AC3E}">
        <p14:creationId xmlns:p14="http://schemas.microsoft.com/office/powerpoint/2010/main" val="38985684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2.1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2.2</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63</a:t>
            </a:fld>
            <a:endParaRPr lang="en-US" dirty="0"/>
          </a:p>
        </p:txBody>
      </p:sp>
    </p:spTree>
    <p:extLst>
      <p:ext uri="{BB962C8B-B14F-4D97-AF65-F5344CB8AC3E}">
        <p14:creationId xmlns:p14="http://schemas.microsoft.com/office/powerpoint/2010/main" val="2411525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5.4</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64</a:t>
            </a:fld>
            <a:endParaRPr lang="en-US" dirty="0"/>
          </a:p>
        </p:txBody>
      </p:sp>
    </p:spTree>
    <p:extLst>
      <p:ext uri="{BB962C8B-B14F-4D97-AF65-F5344CB8AC3E}">
        <p14:creationId xmlns:p14="http://schemas.microsoft.com/office/powerpoint/2010/main" val="2581249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2.4</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65</a:t>
            </a:fld>
            <a:endParaRPr lang="en-US" dirty="0"/>
          </a:p>
        </p:txBody>
      </p:sp>
    </p:spTree>
    <p:extLst>
      <p:ext uri="{BB962C8B-B14F-4D97-AF65-F5344CB8AC3E}">
        <p14:creationId xmlns:p14="http://schemas.microsoft.com/office/powerpoint/2010/main" val="1974427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66</a:t>
            </a:fld>
            <a:endParaRPr lang="en-US" dirty="0"/>
          </a:p>
        </p:txBody>
      </p:sp>
    </p:spTree>
    <p:extLst>
      <p:ext uri="{BB962C8B-B14F-4D97-AF65-F5344CB8AC3E}">
        <p14:creationId xmlns:p14="http://schemas.microsoft.com/office/powerpoint/2010/main" val="3379613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4.8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4.9</a:t>
            </a:r>
          </a:p>
        </p:txBody>
      </p:sp>
      <p:sp>
        <p:nvSpPr>
          <p:cNvPr id="4" name="Slide Number Placeholder 3"/>
          <p:cNvSpPr>
            <a:spLocks noGrp="1"/>
          </p:cNvSpPr>
          <p:nvPr>
            <p:ph type="sldNum" sz="quarter" idx="10"/>
          </p:nvPr>
        </p:nvSpPr>
        <p:spPr/>
        <p:txBody>
          <a:bodyPr/>
          <a:lstStyle/>
          <a:p>
            <a:fld id="{53778769-C1FD-43FD-BAB4-82DC3334F90C}" type="slidenum">
              <a:rPr lang="en-US" smtClean="0"/>
              <a:pPr/>
              <a:t>67</a:t>
            </a:fld>
            <a:endParaRPr lang="en-US" dirty="0"/>
          </a:p>
        </p:txBody>
      </p:sp>
    </p:spTree>
    <p:extLst>
      <p:ext uri="{BB962C8B-B14F-4D97-AF65-F5344CB8AC3E}">
        <p14:creationId xmlns:p14="http://schemas.microsoft.com/office/powerpoint/2010/main" val="34013709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4.7</a:t>
            </a:r>
          </a:p>
        </p:txBody>
      </p:sp>
      <p:sp>
        <p:nvSpPr>
          <p:cNvPr id="4" name="Slide Number Placeholder 3"/>
          <p:cNvSpPr>
            <a:spLocks noGrp="1"/>
          </p:cNvSpPr>
          <p:nvPr>
            <p:ph type="sldNum" sz="quarter" idx="10"/>
          </p:nvPr>
        </p:nvSpPr>
        <p:spPr/>
        <p:txBody>
          <a:bodyPr/>
          <a:lstStyle/>
          <a:p>
            <a:fld id="{53778769-C1FD-43FD-BAB4-82DC3334F90C}" type="slidenum">
              <a:rPr lang="en-US" smtClean="0"/>
              <a:pPr/>
              <a:t>68</a:t>
            </a:fld>
            <a:endParaRPr lang="en-US" dirty="0"/>
          </a:p>
        </p:txBody>
      </p:sp>
    </p:spTree>
    <p:extLst>
      <p:ext uri="{BB962C8B-B14F-4D97-AF65-F5344CB8AC3E}">
        <p14:creationId xmlns:p14="http://schemas.microsoft.com/office/powerpoint/2010/main" val="98397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4.4</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69</a:t>
            </a:fld>
            <a:endParaRPr lang="en-US" dirty="0"/>
          </a:p>
        </p:txBody>
      </p:sp>
    </p:spTree>
    <p:extLst>
      <p:ext uri="{BB962C8B-B14F-4D97-AF65-F5344CB8AC3E}">
        <p14:creationId xmlns:p14="http://schemas.microsoft.com/office/powerpoint/2010/main" val="54593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7</a:t>
            </a:fld>
            <a:endParaRPr lang="en-US" dirty="0"/>
          </a:p>
        </p:txBody>
      </p:sp>
    </p:spTree>
    <p:extLst>
      <p:ext uri="{BB962C8B-B14F-4D97-AF65-F5344CB8AC3E}">
        <p14:creationId xmlns:p14="http://schemas.microsoft.com/office/powerpoint/2010/main" val="20533218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4.3</a:t>
            </a:r>
          </a:p>
        </p:txBody>
      </p:sp>
      <p:sp>
        <p:nvSpPr>
          <p:cNvPr id="4" name="Slide Number Placeholder 3"/>
          <p:cNvSpPr>
            <a:spLocks noGrp="1"/>
          </p:cNvSpPr>
          <p:nvPr>
            <p:ph type="sldNum" sz="quarter" idx="10"/>
          </p:nvPr>
        </p:nvSpPr>
        <p:spPr/>
        <p:txBody>
          <a:bodyPr/>
          <a:lstStyle/>
          <a:p>
            <a:fld id="{53778769-C1FD-43FD-BAB4-82DC3334F90C}" type="slidenum">
              <a:rPr lang="en-US" smtClean="0"/>
              <a:pPr/>
              <a:t>70</a:t>
            </a:fld>
            <a:endParaRPr lang="en-US" dirty="0"/>
          </a:p>
        </p:txBody>
      </p:sp>
    </p:spTree>
    <p:extLst>
      <p:ext uri="{BB962C8B-B14F-4D97-AF65-F5344CB8AC3E}">
        <p14:creationId xmlns:p14="http://schemas.microsoft.com/office/powerpoint/2010/main" val="23327153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4.4</a:t>
            </a:r>
          </a:p>
        </p:txBody>
      </p:sp>
      <p:sp>
        <p:nvSpPr>
          <p:cNvPr id="4" name="Slide Number Placeholder 3"/>
          <p:cNvSpPr>
            <a:spLocks noGrp="1"/>
          </p:cNvSpPr>
          <p:nvPr>
            <p:ph type="sldNum" sz="quarter" idx="10"/>
          </p:nvPr>
        </p:nvSpPr>
        <p:spPr/>
        <p:txBody>
          <a:bodyPr/>
          <a:lstStyle/>
          <a:p>
            <a:fld id="{53778769-C1FD-43FD-BAB4-82DC3334F90C}" type="slidenum">
              <a:rPr lang="en-US" smtClean="0"/>
              <a:pPr/>
              <a:t>71</a:t>
            </a:fld>
            <a:endParaRPr lang="en-US" dirty="0"/>
          </a:p>
        </p:txBody>
      </p:sp>
    </p:spTree>
    <p:extLst>
      <p:ext uri="{BB962C8B-B14F-4D97-AF65-F5344CB8AC3E}">
        <p14:creationId xmlns:p14="http://schemas.microsoft.com/office/powerpoint/2010/main" val="413349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7026E-900F-17E2-B41B-2C5A9A904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C2EE8-7D88-6D4F-A0FC-FFB89A18EC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B88BB-08A0-98E1-E9C6-A1A3FA1A2133}"/>
              </a:ext>
            </a:extLst>
          </p:cNvPr>
          <p:cNvSpPr>
            <a:spLocks noGrp="1"/>
          </p:cNvSpPr>
          <p:nvPr>
            <p:ph type="body" idx="1"/>
          </p:nvPr>
        </p:nvSpPr>
        <p:spPr/>
        <p:txBody>
          <a:bodyPr/>
          <a:lstStyle/>
          <a:p>
            <a:r>
              <a:rPr lang="en-US" dirty="0"/>
              <a:t>ANSI On-Water Power Standard 4.4</a:t>
            </a:r>
          </a:p>
        </p:txBody>
      </p:sp>
      <p:sp>
        <p:nvSpPr>
          <p:cNvPr id="4" name="Slide Number Placeholder 3">
            <a:extLst>
              <a:ext uri="{FF2B5EF4-FFF2-40B4-BE49-F238E27FC236}">
                <a16:creationId xmlns:a16="http://schemas.microsoft.com/office/drawing/2014/main" id="{40D1E9FB-A9D0-664D-F03A-641CA27AC8B3}"/>
              </a:ext>
            </a:extLst>
          </p:cNvPr>
          <p:cNvSpPr>
            <a:spLocks noGrp="1"/>
          </p:cNvSpPr>
          <p:nvPr>
            <p:ph type="sldNum" sz="quarter" idx="10"/>
          </p:nvPr>
        </p:nvSpPr>
        <p:spPr/>
        <p:txBody>
          <a:bodyPr/>
          <a:lstStyle/>
          <a:p>
            <a:fld id="{53778769-C1FD-43FD-BAB4-82DC3334F90C}" type="slidenum">
              <a:rPr lang="en-US" smtClean="0"/>
              <a:pPr/>
              <a:t>72</a:t>
            </a:fld>
            <a:endParaRPr lang="en-US" dirty="0"/>
          </a:p>
        </p:txBody>
      </p:sp>
    </p:spTree>
    <p:extLst>
      <p:ext uri="{BB962C8B-B14F-4D97-AF65-F5344CB8AC3E}">
        <p14:creationId xmlns:p14="http://schemas.microsoft.com/office/powerpoint/2010/main" val="3417447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90CB-03B3-C922-9570-F0E53E8E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A72E6-F785-BCCA-EDCC-52289551F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475D3-BCD2-CCEB-26D2-6B3142167151}"/>
              </a:ext>
            </a:extLst>
          </p:cNvPr>
          <p:cNvSpPr>
            <a:spLocks noGrp="1"/>
          </p:cNvSpPr>
          <p:nvPr>
            <p:ph type="body" idx="1"/>
          </p:nvPr>
        </p:nvSpPr>
        <p:spPr/>
        <p:txBody>
          <a:bodyPr/>
          <a:lstStyle/>
          <a:p>
            <a:r>
              <a:rPr lang="en-US" dirty="0"/>
              <a:t>ANSI On-Water Power Standard 4.4</a:t>
            </a:r>
          </a:p>
        </p:txBody>
      </p:sp>
      <p:sp>
        <p:nvSpPr>
          <p:cNvPr id="4" name="Slide Number Placeholder 3">
            <a:extLst>
              <a:ext uri="{FF2B5EF4-FFF2-40B4-BE49-F238E27FC236}">
                <a16:creationId xmlns:a16="http://schemas.microsoft.com/office/drawing/2014/main" id="{899FCFF4-E8BD-3D81-7CC1-E9EAE25C84D7}"/>
              </a:ext>
            </a:extLst>
          </p:cNvPr>
          <p:cNvSpPr>
            <a:spLocks noGrp="1"/>
          </p:cNvSpPr>
          <p:nvPr>
            <p:ph type="sldNum" sz="quarter" idx="10"/>
          </p:nvPr>
        </p:nvSpPr>
        <p:spPr/>
        <p:txBody>
          <a:bodyPr/>
          <a:lstStyle/>
          <a:p>
            <a:fld id="{53778769-C1FD-43FD-BAB4-82DC3334F90C}" type="slidenum">
              <a:rPr lang="en-US" smtClean="0"/>
              <a:pPr/>
              <a:t>73</a:t>
            </a:fld>
            <a:endParaRPr lang="en-US" dirty="0"/>
          </a:p>
        </p:txBody>
      </p:sp>
    </p:spTree>
    <p:extLst>
      <p:ext uri="{BB962C8B-B14F-4D97-AF65-F5344CB8AC3E}">
        <p14:creationId xmlns:p14="http://schemas.microsoft.com/office/powerpoint/2010/main" val="34331230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5.3</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2.3</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74</a:t>
            </a:fld>
            <a:endParaRPr lang="en-US" dirty="0"/>
          </a:p>
        </p:txBody>
      </p:sp>
    </p:spTree>
    <p:extLst>
      <p:ext uri="{BB962C8B-B14F-4D97-AF65-F5344CB8AC3E}">
        <p14:creationId xmlns:p14="http://schemas.microsoft.com/office/powerpoint/2010/main" val="554934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ANSI On-Water Power Standard 3.2</a:t>
            </a:r>
          </a:p>
        </p:txBody>
      </p:sp>
      <p:sp>
        <p:nvSpPr>
          <p:cNvPr id="4" name="Slide Number Placeholder 3"/>
          <p:cNvSpPr>
            <a:spLocks noGrp="1"/>
          </p:cNvSpPr>
          <p:nvPr>
            <p:ph type="sldNum" sz="quarter" idx="10"/>
          </p:nvPr>
        </p:nvSpPr>
        <p:spPr/>
        <p:txBody>
          <a:bodyPr/>
          <a:lstStyle/>
          <a:p>
            <a:fld id="{53778769-C1FD-43FD-BAB4-82DC3334F90C}" type="slidenum">
              <a:rPr lang="en-US" smtClean="0"/>
              <a:pPr/>
              <a:t>75</a:t>
            </a:fld>
            <a:endParaRPr lang="en-US" dirty="0"/>
          </a:p>
        </p:txBody>
      </p:sp>
    </p:spTree>
    <p:extLst>
      <p:ext uri="{BB962C8B-B14F-4D97-AF65-F5344CB8AC3E}">
        <p14:creationId xmlns:p14="http://schemas.microsoft.com/office/powerpoint/2010/main" val="20870366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to ANSI Standards</a:t>
            </a:r>
            <a:r>
              <a:rPr lang="en-US" baseline="0" dirty="0"/>
              <a:t> </a:t>
            </a:r>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76</a:t>
            </a:fld>
            <a:endParaRPr lang="en-US" dirty="0"/>
          </a:p>
        </p:txBody>
      </p:sp>
    </p:spTree>
    <p:extLst>
      <p:ext uri="{BB962C8B-B14F-4D97-AF65-F5344CB8AC3E}">
        <p14:creationId xmlns:p14="http://schemas.microsoft.com/office/powerpoint/2010/main" val="3106503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7.1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7.2</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77</a:t>
            </a:fld>
            <a:endParaRPr lang="en-US" dirty="0"/>
          </a:p>
        </p:txBody>
      </p:sp>
    </p:spTree>
    <p:extLst>
      <p:ext uri="{BB962C8B-B14F-4D97-AF65-F5344CB8AC3E}">
        <p14:creationId xmlns:p14="http://schemas.microsoft.com/office/powerpoint/2010/main" val="1662375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7.1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ANSI On-Water Power Standard 7.2</a:t>
            </a:r>
          </a:p>
          <a:p>
            <a:endParaRPr lang="en-US" dirty="0"/>
          </a:p>
        </p:txBody>
      </p:sp>
      <p:sp>
        <p:nvSpPr>
          <p:cNvPr id="4" name="Slide Number Placeholder 3"/>
          <p:cNvSpPr>
            <a:spLocks noGrp="1"/>
          </p:cNvSpPr>
          <p:nvPr>
            <p:ph type="sldNum" sz="quarter" idx="10"/>
          </p:nvPr>
        </p:nvSpPr>
        <p:spPr/>
        <p:txBody>
          <a:bodyPr/>
          <a:lstStyle/>
          <a:p>
            <a:fld id="{53778769-C1FD-43FD-BAB4-82DC3334F90C}" type="slidenum">
              <a:rPr lang="en-US" smtClean="0"/>
              <a:pPr/>
              <a:t>78</a:t>
            </a:fld>
            <a:endParaRPr lang="en-US" dirty="0"/>
          </a:p>
        </p:txBody>
      </p:sp>
    </p:spTree>
    <p:extLst>
      <p:ext uri="{BB962C8B-B14F-4D97-AF65-F5344CB8AC3E}">
        <p14:creationId xmlns:p14="http://schemas.microsoft.com/office/powerpoint/2010/main" val="23426854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79</a:t>
            </a:fld>
            <a:endParaRPr lang="en-US" dirty="0"/>
          </a:p>
        </p:txBody>
      </p:sp>
    </p:spTree>
    <p:extLst>
      <p:ext uri="{BB962C8B-B14F-4D97-AF65-F5344CB8AC3E}">
        <p14:creationId xmlns:p14="http://schemas.microsoft.com/office/powerpoint/2010/main" val="1400647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a:t>
            </a:fld>
            <a:endParaRPr lang="en-US" dirty="0"/>
          </a:p>
        </p:txBody>
      </p:sp>
    </p:spTree>
    <p:extLst>
      <p:ext uri="{BB962C8B-B14F-4D97-AF65-F5344CB8AC3E}">
        <p14:creationId xmlns:p14="http://schemas.microsoft.com/office/powerpoint/2010/main" val="259581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80</a:t>
            </a:fld>
            <a:endParaRPr lang="en-US" dirty="0"/>
          </a:p>
        </p:txBody>
      </p:sp>
    </p:spTree>
    <p:extLst>
      <p:ext uri="{BB962C8B-B14F-4D97-AF65-F5344CB8AC3E}">
        <p14:creationId xmlns:p14="http://schemas.microsoft.com/office/powerpoint/2010/main" val="11787862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81</a:t>
            </a:fld>
            <a:endParaRPr lang="en-US" dirty="0"/>
          </a:p>
        </p:txBody>
      </p:sp>
    </p:spTree>
    <p:extLst>
      <p:ext uri="{BB962C8B-B14F-4D97-AF65-F5344CB8AC3E}">
        <p14:creationId xmlns:p14="http://schemas.microsoft.com/office/powerpoint/2010/main" val="3778485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82</a:t>
            </a:fld>
            <a:endParaRPr lang="en-US" dirty="0"/>
          </a:p>
        </p:txBody>
      </p:sp>
    </p:spTree>
    <p:extLst>
      <p:ext uri="{BB962C8B-B14F-4D97-AF65-F5344CB8AC3E}">
        <p14:creationId xmlns:p14="http://schemas.microsoft.com/office/powerpoint/2010/main" val="40930642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83</a:t>
            </a:fld>
            <a:endParaRPr lang="en-US" dirty="0"/>
          </a:p>
        </p:txBody>
      </p:sp>
    </p:spTree>
    <p:extLst>
      <p:ext uri="{BB962C8B-B14F-4D97-AF65-F5344CB8AC3E}">
        <p14:creationId xmlns:p14="http://schemas.microsoft.com/office/powerpoint/2010/main" val="40143327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84</a:t>
            </a:fld>
            <a:endParaRPr lang="en-US" dirty="0"/>
          </a:p>
        </p:txBody>
      </p:sp>
    </p:spTree>
    <p:extLst>
      <p:ext uri="{BB962C8B-B14F-4D97-AF65-F5344CB8AC3E}">
        <p14:creationId xmlns:p14="http://schemas.microsoft.com/office/powerpoint/2010/main" val="11555699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85</a:t>
            </a:fld>
            <a:endParaRPr lang="en-US" dirty="0"/>
          </a:p>
        </p:txBody>
      </p:sp>
    </p:spTree>
    <p:extLst>
      <p:ext uri="{BB962C8B-B14F-4D97-AF65-F5344CB8AC3E}">
        <p14:creationId xmlns:p14="http://schemas.microsoft.com/office/powerpoint/2010/main" val="14756766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86</a:t>
            </a:fld>
            <a:endParaRPr lang="en-US" dirty="0"/>
          </a:p>
        </p:txBody>
      </p:sp>
    </p:spTree>
    <p:extLst>
      <p:ext uri="{BB962C8B-B14F-4D97-AF65-F5344CB8AC3E}">
        <p14:creationId xmlns:p14="http://schemas.microsoft.com/office/powerpoint/2010/main" val="423674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3778769-C1FD-43FD-BAB4-82DC3334F90C}" type="slidenum">
              <a:rPr lang="en-US" smtClean="0"/>
              <a:pPr/>
              <a:t>9</a:t>
            </a:fld>
            <a:endParaRPr lang="en-US" dirty="0"/>
          </a:p>
        </p:txBody>
      </p:sp>
    </p:spTree>
    <p:extLst>
      <p:ext uri="{BB962C8B-B14F-4D97-AF65-F5344CB8AC3E}">
        <p14:creationId xmlns:p14="http://schemas.microsoft.com/office/powerpoint/2010/main" val="153867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r>
              <a:rPr lang="en-US">
                <a:solidFill>
                  <a:srgbClr val="DBF5F9">
                    <a:shade val="90000"/>
                  </a:srgbClr>
                </a:solidFill>
              </a:rPr>
              <a:t>March 2018</a:t>
            </a:r>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r>
              <a:rPr lang="en-US" dirty="0">
                <a:solidFill>
                  <a:srgbClr val="DBF5F9">
                    <a:shade val="90000"/>
                  </a:srgbClr>
                </a:solidFill>
              </a:rPr>
              <a:t>Copyright © 2018 United States Power Squadrons®</a:t>
            </a:r>
          </a:p>
        </p:txBody>
      </p:sp>
      <p:sp>
        <p:nvSpPr>
          <p:cNvPr id="27" name="Slide Number Placeholder 26"/>
          <p:cNvSpPr>
            <a:spLocks noGrp="1"/>
          </p:cNvSpPr>
          <p:nvPr>
            <p:ph type="sldNum" sz="quarter" idx="12"/>
          </p:nvPr>
        </p:nvSpPr>
        <p:spPr/>
        <p:txBody>
          <a:bodyPr/>
          <a:lstStyle/>
          <a:p>
            <a:fld id="{7905861C-E3E7-482F-A3A4-052BA7958943}"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43725727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7" name="Slide Number Placeholder 6"/>
          <p:cNvSpPr>
            <a:spLocks noGrp="1"/>
          </p:cNvSpPr>
          <p:nvPr>
            <p:ph type="sldNum" sz="quarter" idx="12"/>
          </p:nvPr>
        </p:nvSpPr>
        <p:spPr>
          <a:xfrm>
            <a:off x="8077200" y="6356350"/>
            <a:ext cx="609600" cy="365125"/>
          </a:xfrm>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23042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6" name="Slide Number Placeholder 5"/>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839441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6" name="Slide Number Placeholder 5"/>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589190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 Low Graphic">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a:t>Copyright © 2018 United States Power Squadrons®</a:t>
            </a:r>
          </a:p>
        </p:txBody>
      </p:sp>
      <p:sp>
        <p:nvSpPr>
          <p:cNvPr id="7" name="Slide Number Placeholder 6"/>
          <p:cNvSpPr>
            <a:spLocks noGrp="1"/>
          </p:cNvSpPr>
          <p:nvPr>
            <p:ph type="sldNum" sz="quarter" idx="12"/>
          </p:nvPr>
        </p:nvSpPr>
        <p:spPr>
          <a:xfrm>
            <a:off x="8077200" y="6356350"/>
            <a:ext cx="609600" cy="365125"/>
          </a:xfrm>
        </p:spPr>
        <p:txBody>
          <a:bodyPr/>
          <a:lstStyle/>
          <a:p>
            <a:fld id="{7905861C-E3E7-482F-A3A4-052BA7958943}" type="slidenum">
              <a:rPr lang="en-US" smtClean="0"/>
              <a:pPr/>
              <a:t>‹#›</a:t>
            </a:fld>
            <a:endParaRPr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25" name="Title Placeholder 8"/>
          <p:cNvSpPr>
            <a:spLocks noGrp="1"/>
          </p:cNvSpPr>
          <p:nvPr>
            <p:ph type="title"/>
          </p:nvPr>
        </p:nvSpPr>
        <p:spPr>
          <a:xfrm>
            <a:off x="457200" y="18288"/>
            <a:ext cx="8229600" cy="1143000"/>
          </a:xfrm>
          <a:prstGeom prst="rect">
            <a:avLst/>
          </a:prstGeom>
        </p:spPr>
        <p:txBody>
          <a:bodyPr vert="horz" lIns="0" rIns="0" bIns="0" anchor="b">
            <a:normAutofit/>
          </a:bodyPr>
          <a:lstStyle/>
          <a:p>
            <a:r>
              <a:rPr kumimoji="0" lang="en-US" dirty="0"/>
              <a:t>Click to edit Master title style</a:t>
            </a:r>
          </a:p>
        </p:txBody>
      </p:sp>
      <p:sp>
        <p:nvSpPr>
          <p:cNvPr id="29" name="Slide Number Placeholder 17"/>
          <p:cNvSpPr txBox="1">
            <a:spLocks/>
          </p:cNvSpPr>
          <p:nvPr userDrawn="1"/>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05861C-E3E7-482F-A3A4-052BA7958943}" type="slidenum">
              <a:rPr lang="en-US" smtClean="0"/>
              <a:pPr/>
              <a:t>‹#›</a:t>
            </a:fld>
            <a:endParaRPr lang="en-US" dirty="0"/>
          </a:p>
        </p:txBody>
      </p:sp>
      <p:sp>
        <p:nvSpPr>
          <p:cNvPr id="33" name="Content Placeholder 2"/>
          <p:cNvSpPr>
            <a:spLocks noGrp="1"/>
          </p:cNvSpPr>
          <p:nvPr>
            <p:ph idx="1"/>
          </p:nvPr>
        </p:nvSpPr>
        <p:spPr>
          <a:xfrm>
            <a:off x="457200" y="1295400"/>
            <a:ext cx="8229600" cy="43891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Date Placeholder 8"/>
          <p:cNvSpPr>
            <a:spLocks noGrp="1"/>
          </p:cNvSpPr>
          <p:nvPr>
            <p:ph type="dt" sz="half" idx="10"/>
          </p:nvPr>
        </p:nvSpPr>
        <p:spPr>
          <a:xfrm>
            <a:off x="457200" y="6356350"/>
            <a:ext cx="2133600" cy="365125"/>
          </a:xfrm>
        </p:spPr>
        <p:txBody>
          <a:bodyPr/>
          <a:lstStyle/>
          <a:p>
            <a:r>
              <a:rPr lang="en-US"/>
              <a:t>March 2018</a:t>
            </a:r>
            <a:endParaRPr lang="en-US" dirty="0"/>
          </a:p>
        </p:txBody>
      </p:sp>
    </p:spTree>
    <p:extLst>
      <p:ext uri="{BB962C8B-B14F-4D97-AF65-F5344CB8AC3E}">
        <p14:creationId xmlns:p14="http://schemas.microsoft.com/office/powerpoint/2010/main" val="3373925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a:solidFill>
                  <a:srgbClr val="04617B">
                    <a:shade val="90000"/>
                  </a:srgbClr>
                </a:solidFill>
              </a:rPr>
              <a:t>Copyright © 2018 United States Power Squadrons®</a:t>
            </a: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41B55DB-8A5D-4F83-9AD5-3535583FDEE9}"/>
              </a:ext>
            </a:extLst>
          </p:cNvPr>
          <p:cNvSpPr>
            <a:spLocks noGrp="1" noChangeArrowheads="1"/>
          </p:cNvSpPr>
          <p:nvPr/>
        </p:nvSpPr>
        <p:spPr bwMode="auto">
          <a:xfrm>
            <a:off x="2286000" y="6572250"/>
            <a:ext cx="4572000" cy="228600"/>
          </a:xfrm>
          <a:prstGeom prst="rect">
            <a:avLst/>
          </a:prstGeom>
          <a:noFill/>
          <a:ln w="9525">
            <a:noFill/>
            <a:miter lim="800000"/>
            <a:headEnd/>
            <a:tailEnd/>
          </a:ln>
        </p:spPr>
        <p:txBody>
          <a:bodyPr/>
          <a:lstStyle/>
          <a:p>
            <a:pPr algn="ctr" eaLnBrk="0" hangingPunct="0">
              <a:defRPr/>
            </a:pPr>
            <a:endParaRPr lang="en-US" sz="1200" b="1">
              <a:solidFill>
                <a:srgbClr val="D1F0FF"/>
              </a:solidFill>
              <a:ea typeface="MS PGothic" pitchFamily="34" charset="-128"/>
            </a:endParaRPr>
          </a:p>
        </p:txBody>
      </p:sp>
      <p:sp>
        <p:nvSpPr>
          <p:cNvPr id="5" name="Rectangle 8">
            <a:extLst>
              <a:ext uri="{FF2B5EF4-FFF2-40B4-BE49-F238E27FC236}">
                <a16:creationId xmlns:a16="http://schemas.microsoft.com/office/drawing/2014/main" id="{1DD3EBB4-6E8D-46B7-B93D-EC6A9BB53DB9}"/>
              </a:ext>
            </a:extLst>
          </p:cNvPr>
          <p:cNvSpPr>
            <a:spLocks noGrp="1" noChangeArrowheads="1"/>
          </p:cNvSpPr>
          <p:nvPr/>
        </p:nvSpPr>
        <p:spPr bwMode="auto">
          <a:xfrm>
            <a:off x="273050" y="6572250"/>
            <a:ext cx="3198813" cy="457200"/>
          </a:xfrm>
          <a:prstGeom prst="rect">
            <a:avLst/>
          </a:prstGeom>
          <a:noFill/>
          <a:ln w="9525">
            <a:noFill/>
            <a:miter lim="800000"/>
            <a:headEnd/>
            <a:tailEnd/>
          </a:ln>
        </p:spPr>
        <p:txBody>
          <a:bodyPr/>
          <a:lstStyle/>
          <a:p>
            <a:pPr eaLnBrk="0" hangingPunct="0">
              <a:defRPr/>
            </a:pPr>
            <a:endParaRPr lang="en-US" sz="1200" b="1">
              <a:solidFill>
                <a:srgbClr val="D1F0FF"/>
              </a:solidFill>
              <a:ea typeface="MS PGothic" pitchFamily="34" charset="-128"/>
            </a:endParaRPr>
          </a:p>
        </p:txBody>
      </p:sp>
      <p:pic>
        <p:nvPicPr>
          <p:cNvPr id="6" name="Picture 9" descr="NewLogo_dk">
            <a:extLst>
              <a:ext uri="{FF2B5EF4-FFF2-40B4-BE49-F238E27FC236}">
                <a16:creationId xmlns:a16="http://schemas.microsoft.com/office/drawing/2014/main" id="{7A5AFF9F-77D9-4DBA-97C9-86A57F8F853C}"/>
              </a:ext>
            </a:extLst>
          </p:cNvPr>
          <p:cNvPicPr>
            <a:picLocks noChangeAspect="1" noChangeArrowheads="1"/>
          </p:cNvPicPr>
          <p:nvPr userDrawn="1"/>
        </p:nvPicPr>
        <p:blipFill>
          <a:blip r:embed="rId2" cstate="print"/>
          <a:srcRect/>
          <a:stretch>
            <a:fillRect/>
          </a:stretch>
        </p:blipFill>
        <p:spPr bwMode="auto">
          <a:xfrm>
            <a:off x="0" y="0"/>
            <a:ext cx="1219200" cy="1212850"/>
          </a:xfrm>
          <a:prstGeom prst="rect">
            <a:avLst/>
          </a:prstGeom>
          <a:noFill/>
          <a:ln w="9525">
            <a:noFill/>
            <a:miter lim="800000"/>
            <a:headEnd/>
            <a:tailEnd/>
          </a:ln>
          <a:effectLst>
            <a:outerShdw dist="35921" dir="2700000" algn="ctr" rotWithShape="0">
              <a:srgbClr val="808080"/>
            </a:outerShdw>
          </a:effectLst>
        </p:spPr>
      </p:pic>
      <p:sp>
        <p:nvSpPr>
          <p:cNvPr id="13314"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133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7" name="Rectangle 4">
            <a:extLst>
              <a:ext uri="{FF2B5EF4-FFF2-40B4-BE49-F238E27FC236}">
                <a16:creationId xmlns:a16="http://schemas.microsoft.com/office/drawing/2014/main" id="{4FAE6E67-4768-4104-B43C-22ACDA435B6E}"/>
              </a:ext>
            </a:extLst>
          </p:cNvPr>
          <p:cNvSpPr>
            <a:spLocks noGrp="1" noChangeArrowheads="1"/>
          </p:cNvSpPr>
          <p:nvPr>
            <p:ph type="dt" sz="quarter" idx="10"/>
          </p:nvPr>
        </p:nvSpPr>
        <p:spPr/>
        <p:txBody>
          <a:bodyPr/>
          <a:lstStyle>
            <a:lvl1pPr>
              <a:defRPr/>
            </a:lvl1pPr>
          </a:lstStyle>
          <a:p>
            <a:pPr>
              <a:defRPr/>
            </a:pPr>
            <a:r>
              <a:rPr lang="en-US"/>
              <a:t>March 2018</a:t>
            </a:r>
          </a:p>
        </p:txBody>
      </p:sp>
      <p:sp>
        <p:nvSpPr>
          <p:cNvPr id="8" name="Rectangle 5">
            <a:extLst>
              <a:ext uri="{FF2B5EF4-FFF2-40B4-BE49-F238E27FC236}">
                <a16:creationId xmlns:a16="http://schemas.microsoft.com/office/drawing/2014/main" id="{D74AA0EE-6AFF-43D8-9995-08F023CC801F}"/>
              </a:ext>
            </a:extLst>
          </p:cNvPr>
          <p:cNvSpPr>
            <a:spLocks noGrp="1" noChangeArrowheads="1"/>
          </p:cNvSpPr>
          <p:nvPr>
            <p:ph type="ftr" sz="quarter" idx="11"/>
          </p:nvPr>
        </p:nvSpPr>
        <p:spPr/>
        <p:txBody>
          <a:bodyPr/>
          <a:lstStyle>
            <a:lvl1pPr>
              <a:defRPr/>
            </a:lvl1pPr>
          </a:lstStyle>
          <a:p>
            <a:pPr>
              <a:defRPr/>
            </a:pPr>
            <a:r>
              <a:rPr lang="en-US"/>
              <a:t>Copyright © 2018 United States Power Squadrons®</a:t>
            </a:r>
          </a:p>
        </p:txBody>
      </p:sp>
      <p:sp>
        <p:nvSpPr>
          <p:cNvPr id="9" name="Rectangle 6">
            <a:extLst>
              <a:ext uri="{FF2B5EF4-FFF2-40B4-BE49-F238E27FC236}">
                <a16:creationId xmlns:a16="http://schemas.microsoft.com/office/drawing/2014/main" id="{F8F2DF1D-4BAE-46C3-9DC8-72779DBB2504}"/>
              </a:ext>
            </a:extLst>
          </p:cNvPr>
          <p:cNvSpPr>
            <a:spLocks noGrp="1" noChangeArrowheads="1"/>
          </p:cNvSpPr>
          <p:nvPr>
            <p:ph type="sldNum" sz="quarter" idx="12"/>
          </p:nvPr>
        </p:nvSpPr>
        <p:spPr>
          <a:xfrm>
            <a:off x="6553200" y="6245225"/>
            <a:ext cx="2133600" cy="476250"/>
          </a:xfrm>
        </p:spPr>
        <p:txBody>
          <a:bodyPr/>
          <a:lstStyle>
            <a:lvl1pPr>
              <a:defRPr/>
            </a:lvl1pPr>
          </a:lstStyle>
          <a:p>
            <a:fld id="{079A889D-A67C-4702-AF03-3C99ABFCFF38}" type="slidenum">
              <a:rPr lang="en-US" altLang="en-US"/>
              <a:pPr/>
              <a:t>‹#›</a:t>
            </a:fld>
            <a:endParaRPr lang="en-US" altLang="en-US"/>
          </a:p>
        </p:txBody>
      </p:sp>
    </p:spTree>
    <p:extLst>
      <p:ext uri="{BB962C8B-B14F-4D97-AF65-F5344CB8AC3E}">
        <p14:creationId xmlns:p14="http://schemas.microsoft.com/office/powerpoint/2010/main" val="2091125403"/>
      </p:ext>
    </p:extLst>
  </p:cSld>
  <p:clrMapOvr>
    <a:masterClrMapping/>
  </p:clrMapOvr>
  <p:transition>
    <p:zoom dir="in"/>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04DDA6-968C-4A07-9B90-A74280CF9DF1}"/>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5" name="Rectangle 5">
            <a:extLst>
              <a:ext uri="{FF2B5EF4-FFF2-40B4-BE49-F238E27FC236}">
                <a16:creationId xmlns:a16="http://schemas.microsoft.com/office/drawing/2014/main" id="{D59A2A68-87B4-4D3E-9BB1-EC8F6AA90AD0}"/>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6" name="Rectangle 6">
            <a:extLst>
              <a:ext uri="{FF2B5EF4-FFF2-40B4-BE49-F238E27FC236}">
                <a16:creationId xmlns:a16="http://schemas.microsoft.com/office/drawing/2014/main" id="{6758F53F-D1E0-471D-819D-22FCA86BC9A1}"/>
              </a:ext>
            </a:extLst>
          </p:cNvPr>
          <p:cNvSpPr>
            <a:spLocks noGrp="1" noChangeArrowheads="1"/>
          </p:cNvSpPr>
          <p:nvPr>
            <p:ph type="sldNum" sz="quarter" idx="12"/>
          </p:nvPr>
        </p:nvSpPr>
        <p:spPr>
          <a:ln/>
        </p:spPr>
        <p:txBody>
          <a:bodyPr/>
          <a:lstStyle>
            <a:lvl1pPr>
              <a:defRPr/>
            </a:lvl1pPr>
          </a:lstStyle>
          <a:p>
            <a:fld id="{64A419B5-E32B-4B34-8510-0953379EA5F6}" type="slidenum">
              <a:rPr lang="en-US" altLang="en-US"/>
              <a:pPr/>
              <a:t>‹#›</a:t>
            </a:fld>
            <a:endParaRPr lang="en-US" altLang="en-US"/>
          </a:p>
        </p:txBody>
      </p:sp>
    </p:spTree>
    <p:extLst>
      <p:ext uri="{BB962C8B-B14F-4D97-AF65-F5344CB8AC3E}">
        <p14:creationId xmlns:p14="http://schemas.microsoft.com/office/powerpoint/2010/main" val="608148794"/>
      </p:ext>
    </p:extLst>
  </p:cSld>
  <p:clrMapOvr>
    <a:masterClrMapping/>
  </p:clrMapOvr>
  <p:transition>
    <p:zoom dir="in"/>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F0C56B7-DE3E-4BBF-9159-24586DE8D973}"/>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5" name="Rectangle 5">
            <a:extLst>
              <a:ext uri="{FF2B5EF4-FFF2-40B4-BE49-F238E27FC236}">
                <a16:creationId xmlns:a16="http://schemas.microsoft.com/office/drawing/2014/main" id="{83023351-09EE-455B-9CED-7712DE00C8FB}"/>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6" name="Rectangle 6">
            <a:extLst>
              <a:ext uri="{FF2B5EF4-FFF2-40B4-BE49-F238E27FC236}">
                <a16:creationId xmlns:a16="http://schemas.microsoft.com/office/drawing/2014/main" id="{A354D286-37E3-4413-A7E7-9DDCEC83CC72}"/>
              </a:ext>
            </a:extLst>
          </p:cNvPr>
          <p:cNvSpPr>
            <a:spLocks noGrp="1" noChangeArrowheads="1"/>
          </p:cNvSpPr>
          <p:nvPr>
            <p:ph type="sldNum" sz="quarter" idx="12"/>
          </p:nvPr>
        </p:nvSpPr>
        <p:spPr>
          <a:ln/>
        </p:spPr>
        <p:txBody>
          <a:bodyPr/>
          <a:lstStyle>
            <a:lvl1pPr>
              <a:defRPr/>
            </a:lvl1pPr>
          </a:lstStyle>
          <a:p>
            <a:fld id="{903F8413-B03F-45DD-A776-612C9E85AE29}" type="slidenum">
              <a:rPr lang="en-US" altLang="en-US"/>
              <a:pPr/>
              <a:t>‹#›</a:t>
            </a:fld>
            <a:endParaRPr lang="en-US" altLang="en-US"/>
          </a:p>
        </p:txBody>
      </p:sp>
    </p:spTree>
    <p:extLst>
      <p:ext uri="{BB962C8B-B14F-4D97-AF65-F5344CB8AC3E}">
        <p14:creationId xmlns:p14="http://schemas.microsoft.com/office/powerpoint/2010/main" val="222372987"/>
      </p:ext>
    </p:extLst>
  </p:cSld>
  <p:clrMapOvr>
    <a:masterClrMapping/>
  </p:clrMapOvr>
  <p:transition>
    <p:zoom dir="in"/>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C33C64-E925-4379-916D-59BFAC1392C5}"/>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6" name="Rectangle 5">
            <a:extLst>
              <a:ext uri="{FF2B5EF4-FFF2-40B4-BE49-F238E27FC236}">
                <a16:creationId xmlns:a16="http://schemas.microsoft.com/office/drawing/2014/main" id="{4D22EF21-4C1E-4F7E-80D8-0179B52FF035}"/>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7" name="Rectangle 6">
            <a:extLst>
              <a:ext uri="{FF2B5EF4-FFF2-40B4-BE49-F238E27FC236}">
                <a16:creationId xmlns:a16="http://schemas.microsoft.com/office/drawing/2014/main" id="{0A3E9FF4-35F1-4DB5-BB6B-2771B03E69CC}"/>
              </a:ext>
            </a:extLst>
          </p:cNvPr>
          <p:cNvSpPr>
            <a:spLocks noGrp="1" noChangeArrowheads="1"/>
          </p:cNvSpPr>
          <p:nvPr>
            <p:ph type="sldNum" sz="quarter" idx="12"/>
          </p:nvPr>
        </p:nvSpPr>
        <p:spPr>
          <a:ln/>
        </p:spPr>
        <p:txBody>
          <a:bodyPr/>
          <a:lstStyle>
            <a:lvl1pPr>
              <a:defRPr/>
            </a:lvl1pPr>
          </a:lstStyle>
          <a:p>
            <a:fld id="{8C93ABA7-709E-4559-90BD-FC796D6044DE}" type="slidenum">
              <a:rPr lang="en-US" altLang="en-US"/>
              <a:pPr/>
              <a:t>‹#›</a:t>
            </a:fld>
            <a:endParaRPr lang="en-US" altLang="en-US"/>
          </a:p>
        </p:txBody>
      </p:sp>
    </p:spTree>
    <p:extLst>
      <p:ext uri="{BB962C8B-B14F-4D97-AF65-F5344CB8AC3E}">
        <p14:creationId xmlns:p14="http://schemas.microsoft.com/office/powerpoint/2010/main" val="917680484"/>
      </p:ext>
    </p:extLst>
  </p:cSld>
  <p:clrMapOvr>
    <a:masterClrMapping/>
  </p:clrMapOvr>
  <p:transition>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D67BF49-0A2E-48DE-81FF-A5A302CED975}"/>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8" name="Rectangle 5">
            <a:extLst>
              <a:ext uri="{FF2B5EF4-FFF2-40B4-BE49-F238E27FC236}">
                <a16:creationId xmlns:a16="http://schemas.microsoft.com/office/drawing/2014/main" id="{E6098E79-1164-4700-8808-B85353EE83E8}"/>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9" name="Rectangle 6">
            <a:extLst>
              <a:ext uri="{FF2B5EF4-FFF2-40B4-BE49-F238E27FC236}">
                <a16:creationId xmlns:a16="http://schemas.microsoft.com/office/drawing/2014/main" id="{C3B902E8-A69F-4060-9C6A-A570EBE603EB}"/>
              </a:ext>
            </a:extLst>
          </p:cNvPr>
          <p:cNvSpPr>
            <a:spLocks noGrp="1" noChangeArrowheads="1"/>
          </p:cNvSpPr>
          <p:nvPr>
            <p:ph type="sldNum" sz="quarter" idx="12"/>
          </p:nvPr>
        </p:nvSpPr>
        <p:spPr>
          <a:ln/>
        </p:spPr>
        <p:txBody>
          <a:bodyPr/>
          <a:lstStyle>
            <a:lvl1pPr>
              <a:defRPr/>
            </a:lvl1pPr>
          </a:lstStyle>
          <a:p>
            <a:fld id="{5AF34B9E-1363-4E78-BF67-DF8C8F45233A}" type="slidenum">
              <a:rPr lang="en-US" altLang="en-US"/>
              <a:pPr/>
              <a:t>‹#›</a:t>
            </a:fld>
            <a:endParaRPr lang="en-US" altLang="en-US"/>
          </a:p>
        </p:txBody>
      </p:sp>
    </p:spTree>
    <p:extLst>
      <p:ext uri="{BB962C8B-B14F-4D97-AF65-F5344CB8AC3E}">
        <p14:creationId xmlns:p14="http://schemas.microsoft.com/office/powerpoint/2010/main" val="1976473917"/>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6" name="Slide Number Placeholder 5"/>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72195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BC3EB7-0583-4FDC-B21E-326BC4DD76DD}"/>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4" name="Rectangle 5">
            <a:extLst>
              <a:ext uri="{FF2B5EF4-FFF2-40B4-BE49-F238E27FC236}">
                <a16:creationId xmlns:a16="http://schemas.microsoft.com/office/drawing/2014/main" id="{FEB4E07A-8042-459B-AFA6-1898A1EFBAC8}"/>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5" name="Rectangle 6">
            <a:extLst>
              <a:ext uri="{FF2B5EF4-FFF2-40B4-BE49-F238E27FC236}">
                <a16:creationId xmlns:a16="http://schemas.microsoft.com/office/drawing/2014/main" id="{4B86C480-08A6-4EB4-8746-B9C9F41C9922}"/>
              </a:ext>
            </a:extLst>
          </p:cNvPr>
          <p:cNvSpPr>
            <a:spLocks noGrp="1" noChangeArrowheads="1"/>
          </p:cNvSpPr>
          <p:nvPr>
            <p:ph type="sldNum" sz="quarter" idx="12"/>
          </p:nvPr>
        </p:nvSpPr>
        <p:spPr>
          <a:ln/>
        </p:spPr>
        <p:txBody>
          <a:bodyPr/>
          <a:lstStyle>
            <a:lvl1pPr>
              <a:defRPr/>
            </a:lvl1pPr>
          </a:lstStyle>
          <a:p>
            <a:fld id="{12EEF71F-366B-446A-8CCF-1899E439F4E1}" type="slidenum">
              <a:rPr lang="en-US" altLang="en-US"/>
              <a:pPr/>
              <a:t>‹#›</a:t>
            </a:fld>
            <a:endParaRPr lang="en-US" altLang="en-US"/>
          </a:p>
        </p:txBody>
      </p:sp>
    </p:spTree>
    <p:extLst>
      <p:ext uri="{BB962C8B-B14F-4D97-AF65-F5344CB8AC3E}">
        <p14:creationId xmlns:p14="http://schemas.microsoft.com/office/powerpoint/2010/main" val="2091467475"/>
      </p:ext>
    </p:extLst>
  </p:cSld>
  <p:clrMapOvr>
    <a:masterClrMapping/>
  </p:clrMapOvr>
  <p:transition>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7F36F90-027D-4FB5-A420-BA4E2001D4DA}"/>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3" name="Rectangle 5">
            <a:extLst>
              <a:ext uri="{FF2B5EF4-FFF2-40B4-BE49-F238E27FC236}">
                <a16:creationId xmlns:a16="http://schemas.microsoft.com/office/drawing/2014/main" id="{B0B273B8-8F2F-429C-B0C9-9C3CD58DB782}"/>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4" name="Rectangle 6">
            <a:extLst>
              <a:ext uri="{FF2B5EF4-FFF2-40B4-BE49-F238E27FC236}">
                <a16:creationId xmlns:a16="http://schemas.microsoft.com/office/drawing/2014/main" id="{5893A48E-55FC-484C-89DB-FDB080D2C350}"/>
              </a:ext>
            </a:extLst>
          </p:cNvPr>
          <p:cNvSpPr>
            <a:spLocks noGrp="1" noChangeArrowheads="1"/>
          </p:cNvSpPr>
          <p:nvPr>
            <p:ph type="sldNum" sz="quarter" idx="12"/>
          </p:nvPr>
        </p:nvSpPr>
        <p:spPr>
          <a:ln/>
        </p:spPr>
        <p:txBody>
          <a:bodyPr/>
          <a:lstStyle>
            <a:lvl1pPr>
              <a:defRPr/>
            </a:lvl1pPr>
          </a:lstStyle>
          <a:p>
            <a:fld id="{4D861AFD-51F2-4CA3-9DF3-19731F2C71D7}" type="slidenum">
              <a:rPr lang="en-US" altLang="en-US"/>
              <a:pPr/>
              <a:t>‹#›</a:t>
            </a:fld>
            <a:endParaRPr lang="en-US" altLang="en-US"/>
          </a:p>
        </p:txBody>
      </p:sp>
    </p:spTree>
    <p:extLst>
      <p:ext uri="{BB962C8B-B14F-4D97-AF65-F5344CB8AC3E}">
        <p14:creationId xmlns:p14="http://schemas.microsoft.com/office/powerpoint/2010/main" val="3682579944"/>
      </p:ext>
    </p:extLst>
  </p:cSld>
  <p:clrMapOvr>
    <a:masterClrMapping/>
  </p:clrMapOvr>
  <p:transition>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94479EE-FA50-4495-995F-BD3396B1F576}"/>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6" name="Rectangle 5">
            <a:extLst>
              <a:ext uri="{FF2B5EF4-FFF2-40B4-BE49-F238E27FC236}">
                <a16:creationId xmlns:a16="http://schemas.microsoft.com/office/drawing/2014/main" id="{B0CF09F6-BFE5-4B19-808B-4567CDC46F00}"/>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7" name="Rectangle 6">
            <a:extLst>
              <a:ext uri="{FF2B5EF4-FFF2-40B4-BE49-F238E27FC236}">
                <a16:creationId xmlns:a16="http://schemas.microsoft.com/office/drawing/2014/main" id="{F11361A2-E6A2-42FF-B847-EEB4F7F9CA66}"/>
              </a:ext>
            </a:extLst>
          </p:cNvPr>
          <p:cNvSpPr>
            <a:spLocks noGrp="1" noChangeArrowheads="1"/>
          </p:cNvSpPr>
          <p:nvPr>
            <p:ph type="sldNum" sz="quarter" idx="12"/>
          </p:nvPr>
        </p:nvSpPr>
        <p:spPr>
          <a:ln/>
        </p:spPr>
        <p:txBody>
          <a:bodyPr/>
          <a:lstStyle>
            <a:lvl1pPr>
              <a:defRPr/>
            </a:lvl1pPr>
          </a:lstStyle>
          <a:p>
            <a:fld id="{7C679EF4-0A19-4084-BD9A-C983538CA7F4}" type="slidenum">
              <a:rPr lang="en-US" altLang="en-US"/>
              <a:pPr/>
              <a:t>‹#›</a:t>
            </a:fld>
            <a:endParaRPr lang="en-US" altLang="en-US"/>
          </a:p>
        </p:txBody>
      </p:sp>
    </p:spTree>
    <p:extLst>
      <p:ext uri="{BB962C8B-B14F-4D97-AF65-F5344CB8AC3E}">
        <p14:creationId xmlns:p14="http://schemas.microsoft.com/office/powerpoint/2010/main" val="4225654648"/>
      </p:ext>
    </p:extLst>
  </p:cSld>
  <p:clrMapOvr>
    <a:masterClrMapping/>
  </p:clrMapOvr>
  <p:transition>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456ED7-C3BE-4E50-8854-E8682133454F}"/>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6" name="Rectangle 5">
            <a:extLst>
              <a:ext uri="{FF2B5EF4-FFF2-40B4-BE49-F238E27FC236}">
                <a16:creationId xmlns:a16="http://schemas.microsoft.com/office/drawing/2014/main" id="{8E52B688-AA2A-4D64-925E-632A463BA647}"/>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7" name="Rectangle 6">
            <a:extLst>
              <a:ext uri="{FF2B5EF4-FFF2-40B4-BE49-F238E27FC236}">
                <a16:creationId xmlns:a16="http://schemas.microsoft.com/office/drawing/2014/main" id="{A4D81141-9C96-4798-B360-B5B07D7E528E}"/>
              </a:ext>
            </a:extLst>
          </p:cNvPr>
          <p:cNvSpPr>
            <a:spLocks noGrp="1" noChangeArrowheads="1"/>
          </p:cNvSpPr>
          <p:nvPr>
            <p:ph type="sldNum" sz="quarter" idx="12"/>
          </p:nvPr>
        </p:nvSpPr>
        <p:spPr>
          <a:ln/>
        </p:spPr>
        <p:txBody>
          <a:bodyPr/>
          <a:lstStyle>
            <a:lvl1pPr>
              <a:defRPr/>
            </a:lvl1pPr>
          </a:lstStyle>
          <a:p>
            <a:fld id="{A19893BB-5223-43A2-BD63-ADECCE39080B}" type="slidenum">
              <a:rPr lang="en-US" altLang="en-US"/>
              <a:pPr/>
              <a:t>‹#›</a:t>
            </a:fld>
            <a:endParaRPr lang="en-US" altLang="en-US"/>
          </a:p>
        </p:txBody>
      </p:sp>
    </p:spTree>
    <p:extLst>
      <p:ext uri="{BB962C8B-B14F-4D97-AF65-F5344CB8AC3E}">
        <p14:creationId xmlns:p14="http://schemas.microsoft.com/office/powerpoint/2010/main" val="1616329896"/>
      </p:ext>
    </p:extLst>
  </p:cSld>
  <p:clrMapOvr>
    <a:masterClrMapping/>
  </p:clrMapOvr>
  <p:transition>
    <p:zoom dir="in"/>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2DD0503-0AB7-4180-BC95-728A84FE3C13}"/>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5" name="Rectangle 5">
            <a:extLst>
              <a:ext uri="{FF2B5EF4-FFF2-40B4-BE49-F238E27FC236}">
                <a16:creationId xmlns:a16="http://schemas.microsoft.com/office/drawing/2014/main" id="{63C4F0FE-9C32-4F62-B21A-1EDC8DEBB670}"/>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6" name="Rectangle 6">
            <a:extLst>
              <a:ext uri="{FF2B5EF4-FFF2-40B4-BE49-F238E27FC236}">
                <a16:creationId xmlns:a16="http://schemas.microsoft.com/office/drawing/2014/main" id="{6BD02399-2D3A-400D-B54E-71EC0E11DE62}"/>
              </a:ext>
            </a:extLst>
          </p:cNvPr>
          <p:cNvSpPr>
            <a:spLocks noGrp="1" noChangeArrowheads="1"/>
          </p:cNvSpPr>
          <p:nvPr>
            <p:ph type="sldNum" sz="quarter" idx="12"/>
          </p:nvPr>
        </p:nvSpPr>
        <p:spPr>
          <a:ln/>
        </p:spPr>
        <p:txBody>
          <a:bodyPr/>
          <a:lstStyle>
            <a:lvl1pPr>
              <a:defRPr/>
            </a:lvl1pPr>
          </a:lstStyle>
          <a:p>
            <a:fld id="{389785CB-0D5F-45B3-841A-5E57A130243B}" type="slidenum">
              <a:rPr lang="en-US" altLang="en-US"/>
              <a:pPr/>
              <a:t>‹#›</a:t>
            </a:fld>
            <a:endParaRPr lang="en-US" altLang="en-US"/>
          </a:p>
        </p:txBody>
      </p:sp>
    </p:spTree>
    <p:extLst>
      <p:ext uri="{BB962C8B-B14F-4D97-AF65-F5344CB8AC3E}">
        <p14:creationId xmlns:p14="http://schemas.microsoft.com/office/powerpoint/2010/main" val="574246277"/>
      </p:ext>
    </p:extLst>
  </p:cSld>
  <p:clrMapOvr>
    <a:masterClrMapping/>
  </p:clrMapOvr>
  <p:transition>
    <p:zoom dir="in"/>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46063"/>
            <a:ext cx="2057400"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6063"/>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953CF4-8FBC-4E80-9F34-CB7E887DE9FD}"/>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5" name="Rectangle 5">
            <a:extLst>
              <a:ext uri="{FF2B5EF4-FFF2-40B4-BE49-F238E27FC236}">
                <a16:creationId xmlns:a16="http://schemas.microsoft.com/office/drawing/2014/main" id="{D2E5BC5F-0282-42E1-A77E-52010A223471}"/>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6" name="Rectangle 6">
            <a:extLst>
              <a:ext uri="{FF2B5EF4-FFF2-40B4-BE49-F238E27FC236}">
                <a16:creationId xmlns:a16="http://schemas.microsoft.com/office/drawing/2014/main" id="{98AA7E22-E8BA-4C71-9BF7-2B9ECB5AC3F0}"/>
              </a:ext>
            </a:extLst>
          </p:cNvPr>
          <p:cNvSpPr>
            <a:spLocks noGrp="1" noChangeArrowheads="1"/>
          </p:cNvSpPr>
          <p:nvPr>
            <p:ph type="sldNum" sz="quarter" idx="12"/>
          </p:nvPr>
        </p:nvSpPr>
        <p:spPr>
          <a:ln/>
        </p:spPr>
        <p:txBody>
          <a:bodyPr/>
          <a:lstStyle>
            <a:lvl1pPr>
              <a:defRPr/>
            </a:lvl1pPr>
          </a:lstStyle>
          <a:p>
            <a:fld id="{1688F752-62D8-4B84-8497-90683CC5EDEC}" type="slidenum">
              <a:rPr lang="en-US" altLang="en-US"/>
              <a:pPr/>
              <a:t>‹#›</a:t>
            </a:fld>
            <a:endParaRPr lang="en-US" altLang="en-US"/>
          </a:p>
        </p:txBody>
      </p:sp>
    </p:spTree>
    <p:extLst>
      <p:ext uri="{BB962C8B-B14F-4D97-AF65-F5344CB8AC3E}">
        <p14:creationId xmlns:p14="http://schemas.microsoft.com/office/powerpoint/2010/main" val="2045855442"/>
      </p:ext>
    </p:extLst>
  </p:cSld>
  <p:clrMapOvr>
    <a:masterClrMapping/>
  </p:clrMapOvr>
  <p:transition>
    <p:zoom dir="in"/>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
            <a:ext cx="8229600" cy="6858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566AECA-4207-49DA-B76A-A76C20607FB2}"/>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6" name="Rectangle 5">
            <a:extLst>
              <a:ext uri="{FF2B5EF4-FFF2-40B4-BE49-F238E27FC236}">
                <a16:creationId xmlns:a16="http://schemas.microsoft.com/office/drawing/2014/main" id="{E10AABD2-B499-499A-AAB8-25EAD6E12D32}"/>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7" name="Rectangle 6">
            <a:extLst>
              <a:ext uri="{FF2B5EF4-FFF2-40B4-BE49-F238E27FC236}">
                <a16:creationId xmlns:a16="http://schemas.microsoft.com/office/drawing/2014/main" id="{FCF64042-4700-41E1-A1B5-C3CEE6540171}"/>
              </a:ext>
            </a:extLst>
          </p:cNvPr>
          <p:cNvSpPr>
            <a:spLocks noGrp="1" noChangeArrowheads="1"/>
          </p:cNvSpPr>
          <p:nvPr>
            <p:ph type="sldNum" sz="quarter" idx="12"/>
          </p:nvPr>
        </p:nvSpPr>
        <p:spPr>
          <a:ln/>
        </p:spPr>
        <p:txBody>
          <a:bodyPr/>
          <a:lstStyle>
            <a:lvl1pPr>
              <a:defRPr/>
            </a:lvl1pPr>
          </a:lstStyle>
          <a:p>
            <a:fld id="{E4132DC1-248F-4B14-8D75-409CD0B7483F}" type="slidenum">
              <a:rPr lang="en-US" altLang="en-US"/>
              <a:pPr/>
              <a:t>‹#›</a:t>
            </a:fld>
            <a:endParaRPr lang="en-US" altLang="en-US"/>
          </a:p>
        </p:txBody>
      </p:sp>
    </p:spTree>
    <p:extLst>
      <p:ext uri="{BB962C8B-B14F-4D97-AF65-F5344CB8AC3E}">
        <p14:creationId xmlns:p14="http://schemas.microsoft.com/office/powerpoint/2010/main" val="1369171708"/>
      </p:ext>
    </p:extLst>
  </p:cSld>
  <p:clrMapOvr>
    <a:masterClrMapping/>
  </p:clrMapOvr>
  <p:transition>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
            <a:ext cx="8229600" cy="6858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0CEC788-43E5-46EB-BB50-5F31EFB50534}"/>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7" name="Rectangle 5">
            <a:extLst>
              <a:ext uri="{FF2B5EF4-FFF2-40B4-BE49-F238E27FC236}">
                <a16:creationId xmlns:a16="http://schemas.microsoft.com/office/drawing/2014/main" id="{F2A874E4-D622-4C76-B659-9F48E32AC4A8}"/>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8" name="Rectangle 6">
            <a:extLst>
              <a:ext uri="{FF2B5EF4-FFF2-40B4-BE49-F238E27FC236}">
                <a16:creationId xmlns:a16="http://schemas.microsoft.com/office/drawing/2014/main" id="{69E30089-2A4D-4EDF-9F35-410A90D19810}"/>
              </a:ext>
            </a:extLst>
          </p:cNvPr>
          <p:cNvSpPr>
            <a:spLocks noGrp="1" noChangeArrowheads="1"/>
          </p:cNvSpPr>
          <p:nvPr>
            <p:ph type="sldNum" sz="quarter" idx="12"/>
          </p:nvPr>
        </p:nvSpPr>
        <p:spPr>
          <a:ln/>
        </p:spPr>
        <p:txBody>
          <a:bodyPr/>
          <a:lstStyle>
            <a:lvl1pPr>
              <a:defRPr/>
            </a:lvl1pPr>
          </a:lstStyle>
          <a:p>
            <a:fld id="{001F30A8-B759-4300-B70C-A193C0EF1536}" type="slidenum">
              <a:rPr lang="en-US" altLang="en-US"/>
              <a:pPr/>
              <a:t>‹#›</a:t>
            </a:fld>
            <a:endParaRPr lang="en-US" altLang="en-US"/>
          </a:p>
        </p:txBody>
      </p:sp>
    </p:spTree>
    <p:extLst>
      <p:ext uri="{BB962C8B-B14F-4D97-AF65-F5344CB8AC3E}">
        <p14:creationId xmlns:p14="http://schemas.microsoft.com/office/powerpoint/2010/main" val="3569605511"/>
      </p:ext>
    </p:extLst>
  </p:cSld>
  <p:clrMapOvr>
    <a:masterClrMapping/>
  </p:clrMapOvr>
  <p:transition>
    <p:zoom dir="in"/>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
            <a:ext cx="8229600" cy="6858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A919224-CE9E-4364-8247-EFD0004E0C32}"/>
              </a:ext>
            </a:extLst>
          </p:cNvPr>
          <p:cNvSpPr>
            <a:spLocks noGrp="1" noChangeArrowheads="1"/>
          </p:cNvSpPr>
          <p:nvPr>
            <p:ph type="dt" sz="half" idx="10"/>
          </p:nvPr>
        </p:nvSpPr>
        <p:spPr>
          <a:ln/>
        </p:spPr>
        <p:txBody>
          <a:bodyPr/>
          <a:lstStyle>
            <a:lvl1pPr>
              <a:defRPr/>
            </a:lvl1pPr>
          </a:lstStyle>
          <a:p>
            <a:pPr>
              <a:defRPr/>
            </a:pPr>
            <a:r>
              <a:rPr lang="en-US"/>
              <a:t>March 2018</a:t>
            </a:r>
          </a:p>
        </p:txBody>
      </p:sp>
      <p:sp>
        <p:nvSpPr>
          <p:cNvPr id="7" name="Rectangle 5">
            <a:extLst>
              <a:ext uri="{FF2B5EF4-FFF2-40B4-BE49-F238E27FC236}">
                <a16:creationId xmlns:a16="http://schemas.microsoft.com/office/drawing/2014/main" id="{7ED639A5-5D9F-4A43-A922-DC276203AA11}"/>
              </a:ext>
            </a:extLst>
          </p:cNvPr>
          <p:cNvSpPr>
            <a:spLocks noGrp="1" noChangeArrowheads="1"/>
          </p:cNvSpPr>
          <p:nvPr>
            <p:ph type="ftr" sz="quarter" idx="11"/>
          </p:nvPr>
        </p:nvSpPr>
        <p:spPr>
          <a:ln/>
        </p:spPr>
        <p:txBody>
          <a:bodyPr/>
          <a:lstStyle>
            <a:lvl1pPr>
              <a:defRPr/>
            </a:lvl1pPr>
          </a:lstStyle>
          <a:p>
            <a:pPr>
              <a:defRPr/>
            </a:pPr>
            <a:r>
              <a:rPr lang="en-US"/>
              <a:t>Copyright © 2018 United States Power Squadrons®</a:t>
            </a:r>
          </a:p>
        </p:txBody>
      </p:sp>
      <p:sp>
        <p:nvSpPr>
          <p:cNvPr id="8" name="Rectangle 6">
            <a:extLst>
              <a:ext uri="{FF2B5EF4-FFF2-40B4-BE49-F238E27FC236}">
                <a16:creationId xmlns:a16="http://schemas.microsoft.com/office/drawing/2014/main" id="{E8DA1DD0-AE5D-449F-8E79-B1AF6174497B}"/>
              </a:ext>
            </a:extLst>
          </p:cNvPr>
          <p:cNvSpPr>
            <a:spLocks noGrp="1" noChangeArrowheads="1"/>
          </p:cNvSpPr>
          <p:nvPr>
            <p:ph type="sldNum" sz="quarter" idx="12"/>
          </p:nvPr>
        </p:nvSpPr>
        <p:spPr>
          <a:ln/>
        </p:spPr>
        <p:txBody>
          <a:bodyPr/>
          <a:lstStyle>
            <a:lvl1pPr>
              <a:defRPr/>
            </a:lvl1pPr>
          </a:lstStyle>
          <a:p>
            <a:fld id="{D9908C6E-99A0-4E30-811B-3D75254E3FDA}" type="slidenum">
              <a:rPr lang="en-US" altLang="en-US"/>
              <a:pPr/>
              <a:t>‹#›</a:t>
            </a:fld>
            <a:endParaRPr lang="en-US" altLang="en-US"/>
          </a:p>
        </p:txBody>
      </p:sp>
    </p:spTree>
    <p:extLst>
      <p:ext uri="{BB962C8B-B14F-4D97-AF65-F5344CB8AC3E}">
        <p14:creationId xmlns:p14="http://schemas.microsoft.com/office/powerpoint/2010/main" val="150495719"/>
      </p:ext>
    </p:extLst>
  </p:cSld>
  <p:clrMapOvr>
    <a:masterClrMapping/>
  </p:clrMapOvr>
  <p:transition>
    <p:zoom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Low Graphic">
    <p:spTree>
      <p:nvGrpSpPr>
        <p:cNvPr id="1" name=""/>
        <p:cNvGrpSpPr/>
        <p:nvPr/>
      </p:nvGrpSpPr>
      <p:grpSpPr>
        <a:xfrm>
          <a:off x="0" y="0"/>
          <a:ext cx="0" cy="0"/>
          <a:chOff x="0" y="0"/>
          <a:chExt cx="0" cy="0"/>
        </a:xfrm>
      </p:grpSpPr>
      <p:sp>
        <p:nvSpPr>
          <p:cNvPr id="12" name="Right Triangle 11"/>
          <p:cNvSpPr/>
          <p:nvPr/>
        </p:nvSpPr>
        <p:spPr>
          <a:xfrm rot="420000" flipV="1">
            <a:off x="8004134" y="46739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7" name="Slide Number Placeholder 6"/>
          <p:cNvSpPr>
            <a:spLocks noGrp="1"/>
          </p:cNvSpPr>
          <p:nvPr>
            <p:ph type="sldNum" sz="quarter" idx="12"/>
          </p:nvPr>
        </p:nvSpPr>
        <p:spPr>
          <a:xfrm>
            <a:off x="8077200" y="6356350"/>
            <a:ext cx="609600" cy="365125"/>
          </a:xfrm>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
        <p:nvSpPr>
          <p:cNvPr id="10" name="Freeform 9"/>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25" name="Title Placeholder 8"/>
          <p:cNvSpPr>
            <a:spLocks noGrp="1"/>
          </p:cNvSpPr>
          <p:nvPr>
            <p:ph type="title"/>
          </p:nvPr>
        </p:nvSpPr>
        <p:spPr>
          <a:xfrm>
            <a:off x="457200" y="18288"/>
            <a:ext cx="8229600" cy="1143000"/>
          </a:xfrm>
          <a:prstGeom prst="rect">
            <a:avLst/>
          </a:prstGeom>
        </p:spPr>
        <p:txBody>
          <a:bodyPr vert="horz" lIns="0" rIns="0" bIns="0" anchor="b">
            <a:normAutofit/>
          </a:bodyPr>
          <a:lstStyle/>
          <a:p>
            <a:r>
              <a:rPr kumimoji="0" lang="en-US" dirty="0"/>
              <a:t>Click to edit Master title style</a:t>
            </a:r>
          </a:p>
        </p:txBody>
      </p:sp>
      <p:sp>
        <p:nvSpPr>
          <p:cNvPr id="29" name="Slide Number Placeholder 17"/>
          <p:cNvSpPr txBox="1">
            <a:spLocks/>
          </p:cNvSpPr>
          <p:nvPr userDrawn="1"/>
        </p:nvSpPr>
        <p:spPr>
          <a:xfrm>
            <a:off x="7924800" y="6356350"/>
            <a:ext cx="762000" cy="365125"/>
          </a:xfrm>
          <a:prstGeom prst="rect">
            <a:avLst/>
          </a:prstGeom>
        </p:spPr>
        <p:txBody>
          <a:bodyPr vert="horz" lIns="0" tIns="0" rIns="0" bIns="0" anchor="b"/>
          <a:lstStyle>
            <a:defPPr>
              <a:defRPr lang="en-US"/>
            </a:defPPr>
            <a:lvl1pPr marL="0" algn="r" defTabSz="914400" rtl="0" eaLnBrk="1" latinLnBrk="0" hangingPunct="1">
              <a:defRPr kumimoji="0" sz="1200" kern="1200">
                <a:solidFill>
                  <a:schemeClr val="tx2">
                    <a:shade val="9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
        <p:nvSpPr>
          <p:cNvPr id="33" name="Content Placeholder 2"/>
          <p:cNvSpPr>
            <a:spLocks noGrp="1"/>
          </p:cNvSpPr>
          <p:nvPr>
            <p:ph idx="1"/>
          </p:nvPr>
        </p:nvSpPr>
        <p:spPr>
          <a:xfrm>
            <a:off x="457200" y="1295400"/>
            <a:ext cx="8229600" cy="43891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Date Placeholder 8"/>
          <p:cNvSpPr>
            <a:spLocks noGrp="1"/>
          </p:cNvSpPr>
          <p:nvPr>
            <p:ph type="dt" sz="half" idx="10"/>
          </p:nvPr>
        </p:nvSpPr>
        <p:spPr>
          <a:xfrm>
            <a:off x="457200" y="6356350"/>
            <a:ext cx="2133600" cy="365125"/>
          </a:xfrm>
        </p:spPr>
        <p:txBody>
          <a:bodyPr/>
          <a:lstStyle/>
          <a:p>
            <a:r>
              <a:rPr lang="en-US"/>
              <a:t>March 2018</a:t>
            </a:r>
            <a:endParaRPr lang="en-US" dirty="0"/>
          </a:p>
        </p:txBody>
      </p:sp>
    </p:spTree>
    <p:extLst>
      <p:ext uri="{BB962C8B-B14F-4D97-AF65-F5344CB8AC3E}">
        <p14:creationId xmlns:p14="http://schemas.microsoft.com/office/powerpoint/2010/main" val="3393581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r>
              <a:rPr lang="en-US">
                <a:solidFill>
                  <a:srgbClr val="DBF5F9">
                    <a:shade val="90000"/>
                  </a:srgbClr>
                </a:solidFill>
              </a:rPr>
              <a:t>March 2018</a:t>
            </a:r>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r>
              <a:rPr lang="en-US" dirty="0">
                <a:solidFill>
                  <a:srgbClr val="DBF5F9">
                    <a:shade val="90000"/>
                  </a:srgbClr>
                </a:solidFill>
              </a:rPr>
              <a:t>Copyright © 2018 United States Power Squadrons®</a:t>
            </a:r>
          </a:p>
        </p:txBody>
      </p:sp>
      <p:sp>
        <p:nvSpPr>
          <p:cNvPr id="6" name="Slide Number Placeholder 5"/>
          <p:cNvSpPr>
            <a:spLocks noGrp="1"/>
          </p:cNvSpPr>
          <p:nvPr>
            <p:ph type="sldNum" sz="quarter" idx="12"/>
          </p:nvPr>
        </p:nvSpPr>
        <p:spPr/>
        <p:txBody>
          <a:bodyPr/>
          <a:lstStyle/>
          <a:p>
            <a:fld id="{7905861C-E3E7-482F-A3A4-052BA7958943}"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16692906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7" name="Slide Number Placeholder 6"/>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262821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9" name="Slide Number Placeholder 8"/>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89850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5" name="Slide Number Placeholder 4"/>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38777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4" name="Slide Number Placeholder 3"/>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29894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r>
              <a:rPr lang="en-US">
                <a:solidFill>
                  <a:srgbClr val="04617B">
                    <a:shade val="90000"/>
                  </a:srgbClr>
                </a:solidFill>
              </a:rPr>
              <a:t>March 2018</a:t>
            </a:r>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r>
              <a:rPr lang="en-US" dirty="0">
                <a:solidFill>
                  <a:srgbClr val="04617B">
                    <a:shade val="90000"/>
                  </a:srgbClr>
                </a:solidFill>
              </a:rPr>
              <a:t>Copyright © 2018 United States Power Squadrons®</a:t>
            </a:r>
          </a:p>
        </p:txBody>
      </p:sp>
      <p:sp>
        <p:nvSpPr>
          <p:cNvPr id="7" name="Slide Number Placeholder 6"/>
          <p:cNvSpPr>
            <a:spLocks noGrp="1"/>
          </p:cNvSpPr>
          <p:nvPr>
            <p:ph type="sldNum" sz="quarter" idx="12"/>
          </p:nvPr>
        </p:nvSpPr>
        <p:spPr/>
        <p:txBody>
          <a:body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spTree>
    <p:extLst>
      <p:ext uri="{BB962C8B-B14F-4D97-AF65-F5344CB8AC3E}">
        <p14:creationId xmlns:p14="http://schemas.microsoft.com/office/powerpoint/2010/main" val="103590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jpe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339A5"/>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solidFill>
                  <a:srgbClr val="04617B">
                    <a:shade val="90000"/>
                  </a:srgbClr>
                </a:solidFill>
              </a:rPr>
              <a:t>March 2018</a:t>
            </a:r>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ctr" eaLnBrk="1" latinLnBrk="0" hangingPunct="1">
              <a:defRPr kumimoji="0" sz="1200">
                <a:solidFill>
                  <a:schemeClr val="tx2">
                    <a:shade val="90000"/>
                  </a:schemeClr>
                </a:solidFill>
              </a:defRPr>
            </a:lvl1pPr>
          </a:lstStyle>
          <a:p>
            <a:r>
              <a:rPr lang="en-US" dirty="0">
                <a:solidFill>
                  <a:srgbClr val="04617B">
                    <a:shade val="90000"/>
                  </a:srgbClr>
                </a:solidFill>
              </a:rPr>
              <a:t>Copyright © 2018 United States Power Squadrons®</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905861C-E3E7-482F-A3A4-052BA7958943}"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pic>
        <p:nvPicPr>
          <p:cNvPr id="14" name="Picture 7" descr="NewLogo_dk"/>
          <p:cNvPicPr>
            <a:picLocks noChangeAspect="1" noChangeArrowheads="1"/>
          </p:cNvPicPr>
          <p:nvPr userDrawn="1"/>
        </p:nvPicPr>
        <p:blipFill>
          <a:blip r:embed="rId16" cstate="email">
            <a:extLst>
              <a:ext uri="{28A0092B-C50C-407E-A947-70E740481C1C}">
                <a14:useLocalDpi xmlns:a14="http://schemas.microsoft.com/office/drawing/2010/main" val="0"/>
              </a:ext>
            </a:extLst>
          </a:blip>
          <a:srcRect/>
          <a:stretch>
            <a:fillRect/>
          </a:stretch>
        </p:blipFill>
        <p:spPr bwMode="auto">
          <a:xfrm>
            <a:off x="228600" y="304800"/>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91090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36" r:id="rId13"/>
    <p:sldLayoutId id="2147483752" r:id="rId14"/>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339A5"/>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C2BF7EC-EB22-426C-8492-FDFB0164D1F5}"/>
              </a:ext>
            </a:extLst>
          </p:cNvPr>
          <p:cNvSpPr>
            <a:spLocks noGrp="1" noChangeArrowheads="1"/>
          </p:cNvSpPr>
          <p:nvPr>
            <p:ph type="title"/>
          </p:nvPr>
        </p:nvSpPr>
        <p:spPr bwMode="auto">
          <a:xfrm>
            <a:off x="304800" y="381000"/>
            <a:ext cx="82296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91" name="Rectangle 3">
            <a:extLst>
              <a:ext uri="{FF2B5EF4-FFF2-40B4-BE49-F238E27FC236}">
                <a16:creationId xmlns:a16="http://schemas.microsoft.com/office/drawing/2014/main" id="{82250826-F4C4-46D1-A841-7D39D6D06B22}"/>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92" name="Rectangle 4">
            <a:extLst>
              <a:ext uri="{FF2B5EF4-FFF2-40B4-BE49-F238E27FC236}">
                <a16:creationId xmlns:a16="http://schemas.microsoft.com/office/drawing/2014/main" id="{34E5E83B-B651-4C77-8AFB-F03849AAEF5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ＭＳ Ｐゴシック" pitchFamily="64" charset="-128"/>
                <a:cs typeface="+mn-cs"/>
              </a:defRPr>
            </a:lvl1pPr>
          </a:lstStyle>
          <a:p>
            <a:pPr>
              <a:defRPr/>
            </a:pPr>
            <a:r>
              <a:rPr lang="en-US"/>
              <a:t>March 2018</a:t>
            </a:r>
          </a:p>
        </p:txBody>
      </p:sp>
      <p:sp>
        <p:nvSpPr>
          <p:cNvPr id="12293" name="Rectangle 5">
            <a:extLst>
              <a:ext uri="{FF2B5EF4-FFF2-40B4-BE49-F238E27FC236}">
                <a16:creationId xmlns:a16="http://schemas.microsoft.com/office/drawing/2014/main" id="{246A3C8C-BA49-4674-AD2C-1BDE2A5E709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ＭＳ Ｐゴシック" pitchFamily="64" charset="-128"/>
                <a:cs typeface="+mn-cs"/>
              </a:defRPr>
            </a:lvl1pPr>
          </a:lstStyle>
          <a:p>
            <a:pPr>
              <a:defRPr/>
            </a:pPr>
            <a:r>
              <a:rPr lang="en-US"/>
              <a:t>Copyright © 2018 United States Power Squadrons®</a:t>
            </a:r>
          </a:p>
        </p:txBody>
      </p:sp>
      <p:sp>
        <p:nvSpPr>
          <p:cNvPr id="12294" name="Rectangle 6">
            <a:extLst>
              <a:ext uri="{FF2B5EF4-FFF2-40B4-BE49-F238E27FC236}">
                <a16:creationId xmlns:a16="http://schemas.microsoft.com/office/drawing/2014/main" id="{333B7648-7038-4D87-AEBB-8F849FE78C56}"/>
              </a:ext>
            </a:extLst>
          </p:cNvPr>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D4FEB693-40F4-4F73-9809-522E1650A6F1}" type="slidenum">
              <a:rPr lang="en-US" altLang="en-US"/>
              <a:pPr/>
              <a:t>‹#›</a:t>
            </a:fld>
            <a:endParaRPr lang="en-US" altLang="en-US"/>
          </a:p>
        </p:txBody>
      </p:sp>
      <p:pic>
        <p:nvPicPr>
          <p:cNvPr id="1031" name="Picture 7" descr="NewLogo_dk">
            <a:extLst>
              <a:ext uri="{FF2B5EF4-FFF2-40B4-BE49-F238E27FC236}">
                <a16:creationId xmlns:a16="http://schemas.microsoft.com/office/drawing/2014/main" id="{87DDAE10-F7D3-4E7C-B641-6E304C7FC4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8600" y="152400"/>
            <a:ext cx="12192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8">
            <a:extLst>
              <a:ext uri="{FF2B5EF4-FFF2-40B4-BE49-F238E27FC236}">
                <a16:creationId xmlns:a16="http://schemas.microsoft.com/office/drawing/2014/main" id="{976BD913-736A-4C00-956F-390E040E23B4}"/>
              </a:ext>
            </a:extLst>
          </p:cNvPr>
          <p:cNvSpPr>
            <a:spLocks noChangeShapeType="1"/>
          </p:cNvSpPr>
          <p:nvPr/>
        </p:nvSpPr>
        <p:spPr bwMode="auto">
          <a:xfrm flipV="1">
            <a:off x="1371600" y="1143000"/>
            <a:ext cx="6172200" cy="0"/>
          </a:xfrm>
          <a:prstGeom prst="line">
            <a:avLst/>
          </a:prstGeom>
          <a:noFill/>
          <a:ln w="28575" cmpd="sng">
            <a:solidFill>
              <a:schemeClr val="accent4"/>
            </a:solidFill>
            <a:round/>
            <a:headEnd/>
            <a:tailEnd/>
          </a:ln>
        </p:spPr>
        <p:txBody>
          <a:bodyPr/>
          <a:lstStyle/>
          <a:p>
            <a:pPr>
              <a:defRPr/>
            </a:pPr>
            <a:endParaRPr lang="en-US" dirty="0">
              <a:latin typeface="Calibri"/>
              <a:ea typeface="ＭＳ Ｐゴシック" charset="0"/>
              <a:cs typeface="Calibri"/>
            </a:endParaRPr>
          </a:p>
        </p:txBody>
      </p:sp>
      <p:sp>
        <p:nvSpPr>
          <p:cNvPr id="1033" name="TextBox 2">
            <a:extLst>
              <a:ext uri="{FF2B5EF4-FFF2-40B4-BE49-F238E27FC236}">
                <a16:creationId xmlns:a16="http://schemas.microsoft.com/office/drawing/2014/main" id="{8BD6E87B-5B80-4AE4-9FA2-318AD6FB4B0A}"/>
              </a:ext>
            </a:extLst>
          </p:cNvPr>
          <p:cNvSpPr txBox="1">
            <a:spLocks noChangeArrowheads="1"/>
          </p:cNvSpPr>
          <p:nvPr userDrawn="1"/>
        </p:nvSpPr>
        <p:spPr bwMode="auto">
          <a:xfrm>
            <a:off x="1371600" y="152400"/>
            <a:ext cx="1108075" cy="276225"/>
          </a:xfrm>
          <a:prstGeom prst="rect">
            <a:avLst/>
          </a:prstGeom>
          <a:noFill/>
          <a:ln>
            <a:noFill/>
          </a:ln>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defRPr/>
            </a:pPr>
            <a:r>
              <a:rPr lang="en-US" sz="1200">
                <a:latin typeface="Calibri" charset="0"/>
                <a:cs typeface="Calibri" charset="0"/>
              </a:rPr>
              <a:t>Seminar Series</a:t>
            </a:r>
          </a:p>
        </p:txBody>
      </p:sp>
      <p:pic>
        <p:nvPicPr>
          <p:cNvPr id="1034" name="Picture 3" descr="noaaleft.jpg">
            <a:extLst>
              <a:ext uri="{FF2B5EF4-FFF2-40B4-BE49-F238E27FC236}">
                <a16:creationId xmlns:a16="http://schemas.microsoft.com/office/drawing/2014/main" id="{9C155B49-3501-4AEB-A72F-4821BA9E562F}"/>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l="7648" b="7143"/>
          <a:stretch>
            <a:fillRect/>
          </a:stretch>
        </p:blipFill>
        <p:spPr bwMode="auto">
          <a:xfrm>
            <a:off x="7721600" y="152400"/>
            <a:ext cx="1227138"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662375"/>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transition>
    <p:zoom dir="in"/>
  </p:transition>
  <p:hf hdr="0" ftr="0" dt="0"/>
  <p:txStyles>
    <p:titleStyle>
      <a:lvl1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alibri"/>
          <a:ea typeface="ＭＳ Ｐゴシック" pitchFamily="-108" charset="-128"/>
          <a:cs typeface="Calibri"/>
        </a:defRPr>
      </a:lvl1pPr>
      <a:lvl2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alibri" charset="0"/>
          <a:ea typeface="ＭＳ Ｐゴシック" pitchFamily="-108" charset="-128"/>
          <a:cs typeface="Calibri" pitchFamily="34" charset="0"/>
        </a:defRPr>
      </a:lvl2pPr>
      <a:lvl3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alibri" charset="0"/>
          <a:ea typeface="ＭＳ Ｐゴシック" pitchFamily="-108" charset="-128"/>
          <a:cs typeface="Calibri" pitchFamily="34" charset="0"/>
        </a:defRPr>
      </a:lvl3pPr>
      <a:lvl4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alibri" charset="0"/>
          <a:ea typeface="ＭＳ Ｐゴシック" pitchFamily="-108" charset="-128"/>
          <a:cs typeface="Calibri" pitchFamily="34" charset="0"/>
        </a:defRPr>
      </a:lvl4pPr>
      <a:lvl5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alibri" charset="0"/>
          <a:ea typeface="ＭＳ Ｐゴシック" pitchFamily="-108" charset="-128"/>
          <a:cs typeface="Calibri" pitchFamily="34" charset="0"/>
        </a:defRPr>
      </a:lvl5pPr>
      <a:lvl6pPr marL="457200" algn="ctr" rtl="0" fontAlgn="base">
        <a:spcBef>
          <a:spcPct val="0"/>
        </a:spcBef>
        <a:spcAft>
          <a:spcPct val="0"/>
        </a:spcAft>
        <a:defRPr sz="4400">
          <a:solidFill>
            <a:schemeClr val="tx1"/>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1"/>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1"/>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1"/>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accent1"/>
        </a:buClr>
        <a:buSzPct val="80000"/>
        <a:buFont typeface="Wingdings" panose="05000000000000000000" pitchFamily="2" charset="2"/>
        <a:buChar char="§"/>
        <a:defRPr sz="3200">
          <a:solidFill>
            <a:schemeClr val="tx1"/>
          </a:solidFill>
          <a:effectLst>
            <a:outerShdw blurRad="38100" dist="38100" dir="2700000" algn="tl">
              <a:srgbClr val="000000"/>
            </a:outerShdw>
          </a:effectLst>
          <a:latin typeface="Calibri"/>
          <a:ea typeface="ＭＳ Ｐゴシック" pitchFamily="-108" charset="-128"/>
          <a:cs typeface="Calibri"/>
        </a:defRPr>
      </a:lvl1pPr>
      <a:lvl2pPr marL="742950" indent="-285750" algn="l" rtl="0" eaLnBrk="0" fontAlgn="base" hangingPunct="0">
        <a:spcBef>
          <a:spcPct val="20000"/>
        </a:spcBef>
        <a:spcAft>
          <a:spcPct val="0"/>
        </a:spcAft>
        <a:buClr>
          <a:schemeClr val="accent1"/>
        </a:buClr>
        <a:buSzPct val="80000"/>
        <a:buFont typeface="Wingdings" panose="05000000000000000000" pitchFamily="2" charset="2"/>
        <a:buChar char="§"/>
        <a:defRPr sz="2800">
          <a:solidFill>
            <a:srgbClr val="E4F0FC"/>
          </a:solidFill>
          <a:effectLst>
            <a:outerShdw blurRad="38100" dist="38100" dir="2700000" algn="tl">
              <a:srgbClr val="000000"/>
            </a:outerShdw>
          </a:effectLst>
          <a:latin typeface="Calibri"/>
          <a:ea typeface="ＭＳ Ｐゴシック" pitchFamily="-108" charset="-128"/>
          <a:cs typeface="Calibri"/>
        </a:defRPr>
      </a:lvl2pPr>
      <a:lvl3pPr marL="1143000" indent="-228600" algn="l" rtl="0" eaLnBrk="0" fontAlgn="base" hangingPunct="0">
        <a:spcBef>
          <a:spcPct val="20000"/>
        </a:spcBef>
        <a:spcAft>
          <a:spcPct val="0"/>
        </a:spcAft>
        <a:buClr>
          <a:schemeClr val="accent1"/>
        </a:buClr>
        <a:buSzPct val="80000"/>
        <a:buFont typeface="Wingdings" panose="05000000000000000000" pitchFamily="2" charset="2"/>
        <a:buChar char="§"/>
        <a:defRPr sz="2400">
          <a:solidFill>
            <a:srgbClr val="E5CEFB"/>
          </a:solidFill>
          <a:effectLst>
            <a:outerShdw blurRad="38100" dist="38100" dir="2700000" algn="tl">
              <a:srgbClr val="000000"/>
            </a:outerShdw>
          </a:effectLst>
          <a:latin typeface="Calibri"/>
          <a:ea typeface="ＭＳ Ｐゴシック" pitchFamily="-108" charset="-128"/>
          <a:cs typeface="Calibri"/>
        </a:defRPr>
      </a:lvl3pPr>
      <a:lvl4pPr marL="1600200" indent="-228600" algn="l" rtl="0" eaLnBrk="0" fontAlgn="base" hangingPunct="0">
        <a:spcBef>
          <a:spcPct val="20000"/>
        </a:spcBef>
        <a:spcAft>
          <a:spcPct val="0"/>
        </a:spcAft>
        <a:buClr>
          <a:schemeClr val="accent1"/>
        </a:buClr>
        <a:buSzPct val="80000"/>
        <a:buFont typeface="Wingdings" panose="05000000000000000000" pitchFamily="2" charset="2"/>
        <a:buChar char="§"/>
        <a:defRPr sz="2400">
          <a:solidFill>
            <a:srgbClr val="E5CEFB"/>
          </a:solidFill>
          <a:effectLst>
            <a:outerShdw blurRad="38100" dist="38100" dir="2700000" algn="tl">
              <a:srgbClr val="000000"/>
            </a:outerShdw>
          </a:effectLst>
          <a:latin typeface="Calibri"/>
          <a:ea typeface="ＭＳ Ｐゴシック" pitchFamily="-108" charset="-128"/>
          <a:cs typeface="Calibri"/>
        </a:defRPr>
      </a:lvl4pPr>
      <a:lvl5pPr marL="2057400" indent="-228600" algn="l" rtl="0" eaLnBrk="0" fontAlgn="base" hangingPunct="0">
        <a:spcBef>
          <a:spcPct val="20000"/>
        </a:spcBef>
        <a:spcAft>
          <a:spcPct val="0"/>
        </a:spcAft>
        <a:buClr>
          <a:schemeClr val="accent1"/>
        </a:buClr>
        <a:buSzPct val="80000"/>
        <a:buFont typeface="Wingdings" panose="05000000000000000000" pitchFamily="2" charset="2"/>
        <a:buChar char="§"/>
        <a:defRPr sz="2400">
          <a:solidFill>
            <a:srgbClr val="E5CEFB"/>
          </a:solidFill>
          <a:effectLst>
            <a:outerShdw blurRad="38100" dist="38100" dir="2700000" algn="tl">
              <a:srgbClr val="000000"/>
            </a:outerShdw>
          </a:effectLst>
          <a:latin typeface="Calibri"/>
          <a:ea typeface="ＭＳ Ｐゴシック" pitchFamily="-108" charset="-128"/>
          <a:cs typeface="Calibri"/>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6.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OWTCCom@USPS.org</a:t>
            </a:r>
          </a:p>
        </p:txBody>
      </p:sp>
      <p:sp>
        <p:nvSpPr>
          <p:cNvPr id="4" name="Slide Number Placeholder 3"/>
          <p:cNvSpPr>
            <a:spLocks noGrp="1"/>
          </p:cNvSpPr>
          <p:nvPr>
            <p:ph type="sldNum" sz="quarter" idx="12"/>
          </p:nvPr>
        </p:nvSpPr>
        <p:spPr/>
        <p:txBody>
          <a:bodyPr/>
          <a:lstStyle/>
          <a:p>
            <a:fld id="{64A419B5-E32B-4B34-8510-0953379EA5F6}" type="slidenum">
              <a:rPr lang="en-US" altLang="en-US" smtClean="0"/>
              <a:pPr/>
              <a:t>1</a:t>
            </a:fld>
            <a:endParaRPr lang="en-US" alt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3385" y="2590800"/>
            <a:ext cx="8990883" cy="2127365"/>
          </a:xfrm>
          <a:prstGeom prst="rect">
            <a:avLst/>
          </a:prstGeom>
        </p:spPr>
      </p:pic>
      <p:pic>
        <p:nvPicPr>
          <p:cNvPr id="8" name="Picture 7" descr="NewLogo_d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152400"/>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930991" y="4660809"/>
            <a:ext cx="2268040" cy="1176021"/>
          </a:xfrm>
          <a:prstGeom prst="rect">
            <a:avLst/>
          </a:prstGeom>
          <a:effectLst>
            <a:outerShdw blurRad="50800" dist="38100" dir="2700000" algn="tl" rotWithShape="0">
              <a:prstClr val="black">
                <a:alpha val="40000"/>
              </a:prstClr>
            </a:outerShdw>
          </a:effectLst>
        </p:spPr>
      </p:pic>
      <p:sp>
        <p:nvSpPr>
          <p:cNvPr id="15" name="Slide Number Placeholder 14"/>
          <p:cNvSpPr>
            <a:spLocks noGrp="1"/>
          </p:cNvSpPr>
          <p:nvPr>
            <p:ph type="sldNum" sz="quarter" idx="12"/>
          </p:nvPr>
        </p:nvSpPr>
        <p:spPr/>
        <p:txBody>
          <a:bodyPr/>
          <a:lstStyle/>
          <a:p>
            <a:fld id="{7905861C-E3E7-482F-A3A4-052BA7958943}" type="slidenum">
              <a:rPr lang="en-US" smtClean="0"/>
              <a:pPr/>
              <a:t>10</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a:t>
            </a:r>
          </a:p>
        </p:txBody>
      </p:sp>
      <p:sp>
        <p:nvSpPr>
          <p:cNvPr id="5" name="Content Placeholder 4"/>
          <p:cNvSpPr>
            <a:spLocks noGrp="1"/>
          </p:cNvSpPr>
          <p:nvPr>
            <p:ph idx="1"/>
          </p:nvPr>
        </p:nvSpPr>
        <p:spPr>
          <a:xfrm>
            <a:off x="457200" y="1447800"/>
            <a:ext cx="6237595" cy="2515250"/>
          </a:xfrm>
        </p:spPr>
        <p:txBody>
          <a:bodyPr>
            <a:normAutofit fontScale="92500" lnSpcReduction="20000"/>
          </a:bodyPr>
          <a:lstStyle/>
          <a:p>
            <a:pPr marL="0" indent="0">
              <a:lnSpc>
                <a:spcPct val="110000"/>
              </a:lnSpc>
              <a:spcBef>
                <a:spcPts val="600"/>
              </a:spcBef>
              <a:buClr>
                <a:schemeClr val="accent1"/>
              </a:buClr>
              <a:buNone/>
            </a:pPr>
            <a:r>
              <a:rPr lang="en-US" dirty="0">
                <a:solidFill>
                  <a:schemeClr val="bg1"/>
                </a:solidFill>
              </a:rPr>
              <a:t>A boat has a steering wheel very much like a car.  But the way a boat steers is very different.</a:t>
            </a:r>
          </a:p>
          <a:p>
            <a:pPr>
              <a:lnSpc>
                <a:spcPct val="110000"/>
              </a:lnSpc>
              <a:spcBef>
                <a:spcPts val="600"/>
              </a:spcBef>
              <a:buClr>
                <a:schemeClr val="accent1"/>
              </a:buClr>
            </a:pPr>
            <a:r>
              <a:rPr lang="en-US" dirty="0">
                <a:solidFill>
                  <a:schemeClr val="bg1"/>
                </a:solidFill>
              </a:rPr>
              <a:t>Cars steer from the front</a:t>
            </a:r>
          </a:p>
          <a:p>
            <a:pPr>
              <a:lnSpc>
                <a:spcPct val="110000"/>
              </a:lnSpc>
              <a:spcBef>
                <a:spcPts val="600"/>
              </a:spcBef>
              <a:buClr>
                <a:schemeClr val="accent1"/>
              </a:buClr>
            </a:pPr>
            <a:r>
              <a:rPr lang="en-US" dirty="0">
                <a:solidFill>
                  <a:schemeClr val="bg1"/>
                </a:solidFill>
              </a:rPr>
              <a:t>Boats steer from the stern</a:t>
            </a:r>
          </a:p>
          <a:p>
            <a:pPr>
              <a:lnSpc>
                <a:spcPct val="110000"/>
              </a:lnSpc>
              <a:spcBef>
                <a:spcPts val="600"/>
              </a:spcBef>
              <a:buClr>
                <a:schemeClr val="accent1"/>
              </a:buClr>
            </a:pPr>
            <a:r>
              <a:rPr lang="en-US" dirty="0">
                <a:solidFill>
                  <a:schemeClr val="bg1"/>
                </a:solidFill>
              </a:rPr>
              <a:t>Cars grip the road and steer precisely</a:t>
            </a:r>
          </a:p>
          <a:p>
            <a:pPr>
              <a:lnSpc>
                <a:spcPct val="110000"/>
              </a:lnSpc>
              <a:spcBef>
                <a:spcPts val="600"/>
              </a:spcBef>
              <a:buClr>
                <a:schemeClr val="accent1"/>
              </a:buClr>
            </a:pPr>
            <a:r>
              <a:rPr lang="en-US" dirty="0">
                <a:solidFill>
                  <a:schemeClr val="bg1"/>
                </a:solidFill>
              </a:rPr>
              <a:t>Boats tend to slide as they turn</a:t>
            </a:r>
          </a:p>
          <a:p>
            <a:pPr>
              <a:spcBef>
                <a:spcPts val="600"/>
              </a:spcBef>
              <a:spcAft>
                <a:spcPts val="600"/>
              </a:spcAft>
            </a:pPr>
            <a:endParaRPr lang="en-US" dirty="0"/>
          </a:p>
        </p:txBody>
      </p:sp>
      <p:pic>
        <p:nvPicPr>
          <p:cNvPr id="7" name="Picture 6" descr="wheel copy2.gif"/>
          <p:cNvPicPr>
            <a:picLocks noChangeAspect="1"/>
          </p:cNvPicPr>
          <p:nvPr/>
        </p:nvPicPr>
        <p:blipFill>
          <a:blip r:embed="rId4" cstate="print"/>
          <a:stretch>
            <a:fillRect/>
          </a:stretch>
        </p:blipFill>
        <p:spPr>
          <a:xfrm>
            <a:off x="6781800" y="1828800"/>
            <a:ext cx="1752599" cy="175259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659121" y="4754121"/>
            <a:ext cx="3200400" cy="1769358"/>
          </a:xfrm>
          <a:prstGeom prst="rect">
            <a:avLst/>
          </a:prstGeom>
          <a:effectLst>
            <a:outerShdw blurRad="50800" dist="38100" dir="2700000" algn="tl" rotWithShape="0">
              <a:prstClr val="black">
                <a:alpha val="40000"/>
              </a:prstClr>
            </a:outerShdw>
          </a:effectLst>
        </p:spPr>
      </p:pic>
      <p:pic>
        <p:nvPicPr>
          <p:cNvPr id="10" name="Picture 4" descr="Fig 2-4b - boat-track"/>
          <p:cNvPicPr>
            <a:picLocks noChangeAspect="1" noChangeArrowheads="1"/>
          </p:cNvPicPr>
          <p:nvPr/>
        </p:nvPicPr>
        <p:blipFill>
          <a:blip r:embed="rId6" cstate="print">
            <a:lum bright="-16000" contrast="32000"/>
          </a:blip>
          <a:srcRect/>
          <a:stretch>
            <a:fillRect/>
          </a:stretch>
        </p:blipFill>
        <p:spPr bwMode="auto">
          <a:xfrm>
            <a:off x="3505200" y="4191000"/>
            <a:ext cx="2743200" cy="21576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5" descr="Fig 2-4a - car-track2"/>
          <p:cNvPicPr>
            <a:picLocks noChangeAspect="1" noChangeArrowheads="1"/>
          </p:cNvPicPr>
          <p:nvPr/>
        </p:nvPicPr>
        <p:blipFill>
          <a:blip r:embed="rId7" cstate="print">
            <a:lum bright="-10000" contrast="18000"/>
          </a:blip>
          <a:srcRect/>
          <a:stretch>
            <a:fillRect/>
          </a:stretch>
        </p:blipFill>
        <p:spPr bwMode="auto">
          <a:xfrm>
            <a:off x="533400" y="4190999"/>
            <a:ext cx="2819400" cy="218777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2" name="Arc 21"/>
          <p:cNvSpPr/>
          <p:nvPr/>
        </p:nvSpPr>
        <p:spPr>
          <a:xfrm rot="20275666">
            <a:off x="5908341" y="3774740"/>
            <a:ext cx="2286000" cy="2286000"/>
          </a:xfrm>
          <a:prstGeom prst="arc">
            <a:avLst>
              <a:gd name="adj1" fmla="val 16200000"/>
              <a:gd name="adj2" fmla="val 1877864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Arc 22"/>
          <p:cNvSpPr/>
          <p:nvPr/>
        </p:nvSpPr>
        <p:spPr>
          <a:xfrm rot="9616474">
            <a:off x="7203694" y="3409567"/>
            <a:ext cx="2286000" cy="2286000"/>
          </a:xfrm>
          <a:prstGeom prst="arc">
            <a:avLst>
              <a:gd name="adj1" fmla="val 16200000"/>
              <a:gd name="adj2" fmla="val 1877864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5" name="Straight Arrow Connector 24"/>
          <p:cNvCxnSpPr/>
          <p:nvPr/>
        </p:nvCxnSpPr>
        <p:spPr>
          <a:xfrm>
            <a:off x="5432745" y="5105400"/>
            <a:ext cx="537847" cy="46178"/>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93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11</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from the Back</a:t>
            </a:r>
          </a:p>
        </p:txBody>
      </p:sp>
      <p:sp>
        <p:nvSpPr>
          <p:cNvPr id="5" name="Content Placeholder 4"/>
          <p:cNvSpPr>
            <a:spLocks noGrp="1"/>
          </p:cNvSpPr>
          <p:nvPr>
            <p:ph idx="1"/>
          </p:nvPr>
        </p:nvSpPr>
        <p:spPr>
          <a:xfrm>
            <a:off x="457200" y="1752600"/>
            <a:ext cx="8229600" cy="4389120"/>
          </a:xfrm>
        </p:spPr>
        <p:txBody>
          <a:bodyPr>
            <a:normAutofit/>
          </a:bodyPr>
          <a:lstStyle/>
          <a:p>
            <a:pPr marL="0" indent="0">
              <a:buNone/>
            </a:pPr>
            <a:r>
              <a:rPr lang="en-US" sz="2400" dirty="0">
                <a:solidFill>
                  <a:schemeClr val="bg1"/>
                </a:solidFill>
              </a:rPr>
              <a:t>Steering a boat is like steering a lumber cart at the hardware store – you swing the back end to point the cart in the right direction.</a:t>
            </a:r>
          </a:p>
        </p:txBody>
      </p:sp>
      <p:pic>
        <p:nvPicPr>
          <p:cNvPr id="6" name="Picture 5" descr="Fig 2-3 - lumbercart"/>
          <p:cNvPicPr>
            <a:picLocks noChangeAspect="1" noChangeArrowheads="1"/>
          </p:cNvPicPr>
          <p:nvPr/>
        </p:nvPicPr>
        <p:blipFill>
          <a:blip r:embed="rId3" cstate="print">
            <a:lum bright="-6000" contrast="10000"/>
          </a:blip>
          <a:srcRect/>
          <a:stretch>
            <a:fillRect/>
          </a:stretch>
        </p:blipFill>
        <p:spPr bwMode="auto">
          <a:xfrm>
            <a:off x="2057400" y="2971800"/>
            <a:ext cx="5653130" cy="3524436"/>
          </a:xfrm>
          <a:prstGeom prst="rect">
            <a:avLst/>
          </a:prstGeom>
          <a:noFill/>
          <a:ln w="9525">
            <a:noFill/>
            <a:miter lim="800000"/>
            <a:headEnd/>
            <a:tailEnd/>
          </a:ln>
          <a:effectLst>
            <a:outerShdw blurRad="38100" dist="63500" dir="2460000" algn="ctr" rotWithShape="0">
              <a:schemeClr val="tx1">
                <a:alpha val="65000"/>
              </a:schemeClr>
            </a:outerShdw>
          </a:effectLst>
        </p:spPr>
      </p:pic>
    </p:spTree>
    <p:extLst>
      <p:ext uri="{BB962C8B-B14F-4D97-AF65-F5344CB8AC3E}">
        <p14:creationId xmlns:p14="http://schemas.microsoft.com/office/powerpoint/2010/main" val="3479829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12</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and Pivot Points</a:t>
            </a:r>
          </a:p>
        </p:txBody>
      </p:sp>
      <p:sp>
        <p:nvSpPr>
          <p:cNvPr id="5" name="Content Placeholder 4"/>
          <p:cNvSpPr>
            <a:spLocks noGrp="1"/>
          </p:cNvSpPr>
          <p:nvPr>
            <p:ph idx="1"/>
          </p:nvPr>
        </p:nvSpPr>
        <p:spPr>
          <a:xfrm>
            <a:off x="457200" y="1752600"/>
            <a:ext cx="3352800" cy="4389120"/>
          </a:xfrm>
        </p:spPr>
        <p:txBody>
          <a:bodyPr>
            <a:normAutofit/>
          </a:bodyPr>
          <a:lstStyle/>
          <a:p>
            <a:pPr marL="0" indent="0">
              <a:buNone/>
            </a:pPr>
            <a:r>
              <a:rPr lang="en-US" sz="2400" dirty="0">
                <a:solidFill>
                  <a:schemeClr val="bg1"/>
                </a:solidFill>
              </a:rPr>
              <a:t>Boats turn around a center point called the “pivot point.”  The location of the pivot point depends on the hull shape and the direction of travel.</a:t>
            </a:r>
          </a:p>
          <a:p>
            <a:pPr>
              <a:buClr>
                <a:schemeClr val="accent1"/>
              </a:buClr>
            </a:pPr>
            <a:endParaRPr lang="en-US" sz="2400" dirty="0"/>
          </a:p>
          <a:p>
            <a:pPr>
              <a:buClr>
                <a:schemeClr val="accent1"/>
              </a:buClr>
            </a:pPr>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1676400"/>
            <a:ext cx="5257800" cy="3015112"/>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457200" y="4572000"/>
            <a:ext cx="8127167" cy="1800493"/>
          </a:xfrm>
          <a:prstGeom prst="rect">
            <a:avLst/>
          </a:prstGeom>
          <a:noFill/>
        </p:spPr>
        <p:txBody>
          <a:bodyPr wrap="square" rtlCol="0">
            <a:spAutoFit/>
          </a:bodyPr>
          <a:lstStyle/>
          <a:p>
            <a:pPr>
              <a:spcBef>
                <a:spcPts val="600"/>
              </a:spcBef>
              <a:buClr>
                <a:schemeClr val="accent1"/>
              </a:buClr>
            </a:pPr>
            <a:r>
              <a:rPr lang="en-US" sz="2400" dirty="0">
                <a:solidFill>
                  <a:schemeClr val="bg1"/>
                </a:solidFill>
              </a:rPr>
              <a:t>For most power boats:</a:t>
            </a:r>
          </a:p>
          <a:p>
            <a:pPr marL="285750" indent="-285750">
              <a:spcBef>
                <a:spcPts val="600"/>
              </a:spcBef>
              <a:buClr>
                <a:schemeClr val="accent1"/>
              </a:buClr>
              <a:buFont typeface="Arial" panose="020B0604020202020204" pitchFamily="34" charset="0"/>
              <a:buChar char="•"/>
            </a:pPr>
            <a:r>
              <a:rPr lang="en-US" sz="2400" dirty="0">
                <a:solidFill>
                  <a:schemeClr val="bg1"/>
                </a:solidFill>
              </a:rPr>
              <a:t>About 1/3 waterline distance back in forward gear</a:t>
            </a:r>
          </a:p>
          <a:p>
            <a:pPr marL="285750" indent="-285750">
              <a:spcBef>
                <a:spcPts val="600"/>
              </a:spcBef>
              <a:buClr>
                <a:schemeClr val="accent1"/>
              </a:buClr>
              <a:buFont typeface="Arial" panose="020B0604020202020204" pitchFamily="34" charset="0"/>
              <a:buChar char="•"/>
            </a:pPr>
            <a:r>
              <a:rPr lang="en-US" sz="2400" dirty="0">
                <a:solidFill>
                  <a:schemeClr val="bg1"/>
                </a:solidFill>
              </a:rPr>
              <a:t>About 1/3 the waterline distance from the stern in reverse</a:t>
            </a:r>
          </a:p>
          <a:p>
            <a:pPr marL="285750" indent="-285750">
              <a:spcBef>
                <a:spcPts val="600"/>
              </a:spcBef>
              <a:buClr>
                <a:schemeClr val="accent1"/>
              </a:buClr>
              <a:buFont typeface="Arial" panose="020B0604020202020204" pitchFamily="34" charset="0"/>
              <a:buChar char="•"/>
            </a:pPr>
            <a:r>
              <a:rPr lang="en-US" sz="2400" dirty="0">
                <a:solidFill>
                  <a:schemeClr val="bg1"/>
                </a:solidFill>
              </a:rPr>
              <a:t>For sailboats, the piv0t point is somewhat fixed by the keel</a:t>
            </a:r>
          </a:p>
        </p:txBody>
      </p:sp>
    </p:spTree>
    <p:extLst>
      <p:ext uri="{BB962C8B-B14F-4D97-AF65-F5344CB8AC3E}">
        <p14:creationId xmlns:p14="http://schemas.microsoft.com/office/powerpoint/2010/main" val="366370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p:txBody>
          <a:bodyPr/>
          <a:lstStyle/>
          <a:p>
            <a:fld id="{7905861C-E3E7-482F-A3A4-052BA7958943}" type="slidenum">
              <a:rPr lang="en-US" smtClean="0"/>
              <a:pPr/>
              <a:t>13</a:t>
            </a:fld>
            <a:endParaRPr lang="en-US" dirty="0"/>
          </a:p>
        </p:txBody>
      </p:sp>
      <p:sp>
        <p:nvSpPr>
          <p:cNvPr id="4" name="Title 3"/>
          <p:cNvSpPr>
            <a:spLocks noGrp="1"/>
          </p:cNvSpPr>
          <p:nvPr>
            <p:ph type="title"/>
          </p:nvPr>
        </p:nvSpPr>
        <p:spPr/>
        <p:txBody>
          <a:bodyPr/>
          <a:lstStyle/>
          <a:p>
            <a:pPr algn="ctr"/>
            <a:r>
              <a:rPr lang="en-US" dirty="0">
                <a:solidFill>
                  <a:srgbClr val="FFFF00"/>
                </a:solidFill>
              </a:rPr>
              <a:t>Thrust</a:t>
            </a:r>
          </a:p>
        </p:txBody>
      </p:sp>
      <p:sp>
        <p:nvSpPr>
          <p:cNvPr id="5" name="Content Placeholder 4"/>
          <p:cNvSpPr>
            <a:spLocks noGrp="1"/>
          </p:cNvSpPr>
          <p:nvPr>
            <p:ph idx="1"/>
          </p:nvPr>
        </p:nvSpPr>
        <p:spPr>
          <a:xfrm>
            <a:off x="457200" y="1402080"/>
            <a:ext cx="5314059" cy="4389120"/>
          </a:xfrm>
        </p:spPr>
        <p:txBody>
          <a:bodyPr>
            <a:normAutofit fontScale="92500"/>
          </a:bodyPr>
          <a:lstStyle/>
          <a:p>
            <a:pPr marL="0" indent="0">
              <a:buNone/>
            </a:pPr>
            <a:r>
              <a:rPr lang="en-US" dirty="0">
                <a:solidFill>
                  <a:schemeClr val="bg1"/>
                </a:solidFill>
              </a:rPr>
              <a:t>The thrust is provided by the propeller.  Most single engine propellers are “right-handed,” meaning they turn clockwise when viewed from the rear.</a:t>
            </a:r>
          </a:p>
          <a:p>
            <a:pPr marL="0" indent="0">
              <a:buNone/>
            </a:pPr>
            <a:endParaRPr lang="en-US" dirty="0"/>
          </a:p>
          <a:p>
            <a:pPr marL="0" indent="0">
              <a:buNone/>
            </a:pPr>
            <a:r>
              <a:rPr lang="en-US" dirty="0">
                <a:solidFill>
                  <a:schemeClr val="bg1"/>
                </a:solidFill>
              </a:rPr>
              <a:t>On most small powerboats, the throttle and gear shift are combined into a single control.  Many are cable-driven, but some are electronic.  Shift smoothly and precisely to avoid grinding the gears.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600200"/>
            <a:ext cx="6134100" cy="4971849"/>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7924800" y="3962400"/>
            <a:ext cx="1219200" cy="2031325"/>
          </a:xfrm>
          <a:prstGeom prst="rect">
            <a:avLst/>
          </a:prstGeom>
          <a:noFill/>
        </p:spPr>
        <p:txBody>
          <a:bodyPr wrap="square" rtlCol="0">
            <a:spAutoFit/>
          </a:bodyPr>
          <a:lstStyle/>
          <a:p>
            <a:r>
              <a:rPr lang="en-US" sz="1400" b="1" dirty="0">
                <a:solidFill>
                  <a:schemeClr val="bg1"/>
                </a:solidFill>
                <a:latin typeface="+mj-lt"/>
              </a:rPr>
              <a:t>Forward</a:t>
            </a:r>
          </a:p>
          <a:p>
            <a:endParaRPr lang="en-US" sz="1400" b="1" dirty="0">
              <a:latin typeface="+mj-lt"/>
            </a:endParaRPr>
          </a:p>
          <a:p>
            <a:r>
              <a:rPr lang="en-US" sz="1400" b="1" dirty="0">
                <a:solidFill>
                  <a:schemeClr val="bg1"/>
                </a:solidFill>
                <a:latin typeface="+mj-lt"/>
              </a:rPr>
              <a:t>Forward Idle</a:t>
            </a:r>
          </a:p>
          <a:p>
            <a:endParaRPr lang="en-US" sz="1400" b="1" dirty="0">
              <a:solidFill>
                <a:schemeClr val="bg1"/>
              </a:solidFill>
              <a:latin typeface="+mj-lt"/>
            </a:endParaRPr>
          </a:p>
          <a:p>
            <a:r>
              <a:rPr lang="en-US" sz="1400" b="1" dirty="0">
                <a:solidFill>
                  <a:schemeClr val="bg1"/>
                </a:solidFill>
                <a:latin typeface="+mj-lt"/>
              </a:rPr>
              <a:t>Neutral</a:t>
            </a:r>
          </a:p>
          <a:p>
            <a:endParaRPr lang="en-US" sz="1400" b="1" dirty="0">
              <a:solidFill>
                <a:schemeClr val="bg1"/>
              </a:solidFill>
              <a:latin typeface="+mj-lt"/>
            </a:endParaRPr>
          </a:p>
          <a:p>
            <a:r>
              <a:rPr lang="en-US" sz="1400" b="1" dirty="0">
                <a:solidFill>
                  <a:schemeClr val="bg1"/>
                </a:solidFill>
                <a:latin typeface="+mj-lt"/>
              </a:rPr>
              <a:t>Reverse Idle</a:t>
            </a:r>
          </a:p>
          <a:p>
            <a:endParaRPr lang="en-US" sz="1400" b="1" dirty="0">
              <a:solidFill>
                <a:schemeClr val="bg1"/>
              </a:solidFill>
              <a:latin typeface="+mj-lt"/>
            </a:endParaRPr>
          </a:p>
          <a:p>
            <a:r>
              <a:rPr lang="en-US" sz="1400" b="1" dirty="0">
                <a:solidFill>
                  <a:schemeClr val="bg1"/>
                </a:solidFill>
                <a:latin typeface="+mj-lt"/>
              </a:rPr>
              <a:t>Reverse</a:t>
            </a:r>
          </a:p>
        </p:txBody>
      </p:sp>
      <p:cxnSp>
        <p:nvCxnSpPr>
          <p:cNvPr id="10" name="Straight Arrow Connector 9"/>
          <p:cNvCxnSpPr/>
          <p:nvPr/>
        </p:nvCxnSpPr>
        <p:spPr>
          <a:xfrm flipH="1">
            <a:off x="7769971" y="3886200"/>
            <a:ext cx="40531" cy="2107525"/>
          </a:xfrm>
          <a:prstGeom prst="straightConnector1">
            <a:avLst/>
          </a:prstGeom>
          <a:ln w="57150" cap="flat" cmpd="sng" algn="ctr">
            <a:solidFill>
              <a:srgbClr val="FF0000"/>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Connector 13"/>
          <p:cNvCxnSpPr/>
          <p:nvPr/>
        </p:nvCxnSpPr>
        <p:spPr>
          <a:xfrm>
            <a:off x="7924800" y="4800600"/>
            <a:ext cx="9525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800" y="5181600"/>
            <a:ext cx="9525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924800" y="5638800"/>
            <a:ext cx="9525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931085" y="4343400"/>
            <a:ext cx="95250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86665" y="5565293"/>
            <a:ext cx="1219200" cy="523220"/>
          </a:xfrm>
          <a:prstGeom prst="rect">
            <a:avLst/>
          </a:prstGeom>
          <a:noFill/>
        </p:spPr>
        <p:txBody>
          <a:bodyPr wrap="square" rtlCol="0">
            <a:spAutoFit/>
          </a:bodyPr>
          <a:lstStyle/>
          <a:p>
            <a:pPr algn="ctr"/>
            <a:r>
              <a:rPr lang="en-US" sz="1400" b="1" dirty="0">
                <a:solidFill>
                  <a:schemeClr val="bg1"/>
                </a:solidFill>
                <a:latin typeface="+mj-lt"/>
              </a:rPr>
              <a:t>Trim Switch</a:t>
            </a:r>
          </a:p>
          <a:p>
            <a:pPr algn="ctr"/>
            <a:r>
              <a:rPr lang="en-US" sz="1400" b="1" dirty="0">
                <a:solidFill>
                  <a:schemeClr val="bg1"/>
                </a:solidFill>
                <a:latin typeface="+mj-lt"/>
              </a:rPr>
              <a:t>at thumb</a:t>
            </a:r>
          </a:p>
        </p:txBody>
      </p:sp>
      <p:cxnSp>
        <p:nvCxnSpPr>
          <p:cNvPr id="19" name="Straight Arrow Connector 18"/>
          <p:cNvCxnSpPr>
            <a:endCxn id="18" idx="0"/>
          </p:cNvCxnSpPr>
          <p:nvPr/>
        </p:nvCxnSpPr>
        <p:spPr>
          <a:xfrm flipH="1">
            <a:off x="5496265" y="4978062"/>
            <a:ext cx="803979" cy="587231"/>
          </a:xfrm>
          <a:prstGeom prst="straightConnector1">
            <a:avLst/>
          </a:prstGeom>
          <a:ln w="38100" cap="flat" cmpd="sng" algn="ctr">
            <a:solidFill>
              <a:srgbClr val="FF0000"/>
            </a:solidFill>
            <a:prstDash val="solid"/>
            <a:round/>
            <a:headEnd type="arrow"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85800"/>
            <a:ext cx="948411" cy="2700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1308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14</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and Thrust - Inboard</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0" y="1981200"/>
            <a:ext cx="5972625" cy="4389438"/>
          </a:xfrm>
        </p:spPr>
      </p:pic>
      <p:sp>
        <p:nvSpPr>
          <p:cNvPr id="6" name="Content Placeholder 4"/>
          <p:cNvSpPr txBox="1">
            <a:spLocks/>
          </p:cNvSpPr>
          <p:nvPr/>
        </p:nvSpPr>
        <p:spPr>
          <a:xfrm>
            <a:off x="457200" y="1447800"/>
            <a:ext cx="8229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400" dirty="0">
                <a:solidFill>
                  <a:schemeClr val="bg1"/>
                </a:solidFill>
              </a:rPr>
              <a:t>In a powerboat, steering and thrust are closely related</a:t>
            </a:r>
            <a:r>
              <a:rPr lang="en-US" sz="2400" dirty="0"/>
              <a:t>.</a:t>
            </a:r>
          </a:p>
        </p:txBody>
      </p:sp>
      <p:sp>
        <p:nvSpPr>
          <p:cNvPr id="8" name="Content Placeholder 4"/>
          <p:cNvSpPr txBox="1">
            <a:spLocks/>
          </p:cNvSpPr>
          <p:nvPr/>
        </p:nvSpPr>
        <p:spPr>
          <a:xfrm>
            <a:off x="381000" y="2286000"/>
            <a:ext cx="3268744"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400" dirty="0">
                <a:solidFill>
                  <a:schemeClr val="bg1"/>
                </a:solidFill>
              </a:rPr>
              <a:t>For an inboard engine:</a:t>
            </a:r>
          </a:p>
          <a:p>
            <a:pPr>
              <a:buClr>
                <a:schemeClr val="accent1"/>
              </a:buClr>
            </a:pPr>
            <a:r>
              <a:rPr lang="en-US" sz="2400" dirty="0">
                <a:solidFill>
                  <a:schemeClr val="bg1"/>
                </a:solidFill>
              </a:rPr>
              <a:t>The propeller is fixed</a:t>
            </a:r>
          </a:p>
          <a:p>
            <a:pPr>
              <a:buClr>
                <a:schemeClr val="accent1"/>
              </a:buClr>
            </a:pPr>
            <a:r>
              <a:rPr lang="en-US" sz="2400" dirty="0">
                <a:solidFill>
                  <a:schemeClr val="bg1"/>
                </a:solidFill>
              </a:rPr>
              <a:t>The steering controls the rudder</a:t>
            </a:r>
          </a:p>
          <a:p>
            <a:pPr>
              <a:buClr>
                <a:schemeClr val="accent1"/>
              </a:buClr>
            </a:pPr>
            <a:r>
              <a:rPr lang="en-US" sz="2400" dirty="0">
                <a:solidFill>
                  <a:schemeClr val="bg1"/>
                </a:solidFill>
              </a:rPr>
              <a:t>Water from the prop flows across the rudder.</a:t>
            </a:r>
          </a:p>
          <a:p>
            <a:pPr>
              <a:buClr>
                <a:schemeClr val="accent1"/>
              </a:buClr>
            </a:pPr>
            <a:r>
              <a:rPr lang="en-US" sz="2400" dirty="0">
                <a:solidFill>
                  <a:schemeClr val="bg1"/>
                </a:solidFill>
              </a:rPr>
              <a:t>The rudder deflects the prop wash to steer the boat</a:t>
            </a:r>
          </a:p>
        </p:txBody>
      </p:sp>
    </p:spTree>
    <p:extLst>
      <p:ext uri="{BB962C8B-B14F-4D97-AF65-F5344CB8AC3E}">
        <p14:creationId xmlns:p14="http://schemas.microsoft.com/office/powerpoint/2010/main" val="391983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15</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and Thrust - Outboard</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53000" y="1905000"/>
            <a:ext cx="3088301" cy="4389438"/>
          </a:xfrm>
        </p:spPr>
      </p:pic>
      <p:sp>
        <p:nvSpPr>
          <p:cNvPr id="9" name="Content Placeholder 4"/>
          <p:cNvSpPr txBox="1">
            <a:spLocks/>
          </p:cNvSpPr>
          <p:nvPr/>
        </p:nvSpPr>
        <p:spPr>
          <a:xfrm>
            <a:off x="685800" y="1905000"/>
            <a:ext cx="4038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400" dirty="0">
                <a:solidFill>
                  <a:schemeClr val="bg1"/>
                </a:solidFill>
              </a:rPr>
              <a:t>For an outboard engine:</a:t>
            </a:r>
          </a:p>
          <a:p>
            <a:pPr>
              <a:buClr>
                <a:schemeClr val="accent1"/>
              </a:buClr>
            </a:pPr>
            <a:r>
              <a:rPr lang="en-US" sz="2400" dirty="0">
                <a:solidFill>
                  <a:schemeClr val="bg1"/>
                </a:solidFill>
              </a:rPr>
              <a:t>The steering turns the entire motor</a:t>
            </a:r>
          </a:p>
          <a:p>
            <a:pPr>
              <a:buClr>
                <a:schemeClr val="accent1"/>
              </a:buClr>
            </a:pPr>
            <a:r>
              <a:rPr lang="en-US" sz="2400" dirty="0">
                <a:solidFill>
                  <a:schemeClr val="bg1"/>
                </a:solidFill>
              </a:rPr>
              <a:t>The directed thrust steers the boat</a:t>
            </a:r>
          </a:p>
          <a:p>
            <a:pPr>
              <a:buClr>
                <a:schemeClr val="accent1"/>
              </a:buClr>
            </a:pPr>
            <a:r>
              <a:rPr lang="en-US" sz="2400" dirty="0">
                <a:solidFill>
                  <a:schemeClr val="bg1"/>
                </a:solidFill>
              </a:rPr>
              <a:t>The engine can also tilt up and down to adjust trim</a:t>
            </a:r>
          </a:p>
          <a:p>
            <a:pPr>
              <a:buClr>
                <a:schemeClr val="accent1"/>
              </a:buClr>
            </a:pPr>
            <a:r>
              <a:rPr lang="en-US" sz="2400" dirty="0">
                <a:solidFill>
                  <a:schemeClr val="bg1"/>
                </a:solidFill>
              </a:rPr>
              <a:t>There is moderate rudder effect when the propeller isn’t turning</a:t>
            </a:r>
          </a:p>
          <a:p>
            <a:pPr>
              <a:buClr>
                <a:schemeClr val="accent1"/>
              </a:buClr>
            </a:pPr>
            <a:endParaRPr lang="en-US" sz="2400" dirty="0"/>
          </a:p>
        </p:txBody>
      </p:sp>
    </p:spTree>
    <p:extLst>
      <p:ext uri="{BB962C8B-B14F-4D97-AF65-F5344CB8AC3E}">
        <p14:creationId xmlns:p14="http://schemas.microsoft.com/office/powerpoint/2010/main" val="2424691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16</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and Thrust – I/O</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19600" y="1905000"/>
            <a:ext cx="3644754" cy="4389438"/>
          </a:xfrm>
        </p:spPr>
      </p:pic>
      <p:sp>
        <p:nvSpPr>
          <p:cNvPr id="8" name="Content Placeholder 4"/>
          <p:cNvSpPr txBox="1">
            <a:spLocks/>
          </p:cNvSpPr>
          <p:nvPr/>
        </p:nvSpPr>
        <p:spPr>
          <a:xfrm>
            <a:off x="457200" y="1981200"/>
            <a:ext cx="4648200" cy="3962400"/>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400" dirty="0">
                <a:solidFill>
                  <a:schemeClr val="bg1"/>
                </a:solidFill>
              </a:rPr>
              <a:t>For an inboard/outboard drive:</a:t>
            </a:r>
          </a:p>
          <a:p>
            <a:pPr>
              <a:buClr>
                <a:schemeClr val="accent1"/>
              </a:buClr>
            </a:pPr>
            <a:r>
              <a:rPr lang="en-US" sz="2400" dirty="0">
                <a:solidFill>
                  <a:schemeClr val="bg1"/>
                </a:solidFill>
              </a:rPr>
              <a:t>The lower unit behaves just like an outboard motor</a:t>
            </a:r>
          </a:p>
          <a:p>
            <a:pPr>
              <a:buClr>
                <a:schemeClr val="accent1"/>
              </a:buClr>
            </a:pPr>
            <a:r>
              <a:rPr lang="en-US" sz="2400" dirty="0">
                <a:solidFill>
                  <a:schemeClr val="bg1"/>
                </a:solidFill>
              </a:rPr>
              <a:t>The steering turns the entire lower unit</a:t>
            </a:r>
          </a:p>
          <a:p>
            <a:pPr>
              <a:buClr>
                <a:schemeClr val="accent1"/>
              </a:buClr>
            </a:pPr>
            <a:r>
              <a:rPr lang="en-US" sz="2400" dirty="0">
                <a:solidFill>
                  <a:schemeClr val="bg1"/>
                </a:solidFill>
              </a:rPr>
              <a:t>The directed thrust steers the boat</a:t>
            </a:r>
          </a:p>
          <a:p>
            <a:pPr>
              <a:buClr>
                <a:schemeClr val="accent1"/>
              </a:buClr>
            </a:pPr>
            <a:r>
              <a:rPr lang="en-US" sz="2400" dirty="0">
                <a:solidFill>
                  <a:schemeClr val="bg1"/>
                </a:solidFill>
              </a:rPr>
              <a:t>The lower unit can also tilt up and down to adjust trim</a:t>
            </a:r>
          </a:p>
          <a:p>
            <a:pPr>
              <a:buClr>
                <a:schemeClr val="accent1"/>
              </a:buClr>
            </a:pPr>
            <a:r>
              <a:rPr lang="en-US" sz="2400" dirty="0">
                <a:solidFill>
                  <a:schemeClr val="bg1"/>
                </a:solidFill>
              </a:rPr>
              <a:t>There is moderate rudder effect when the propeller isn’t turning</a:t>
            </a:r>
          </a:p>
        </p:txBody>
      </p:sp>
    </p:spTree>
    <p:extLst>
      <p:ext uri="{BB962C8B-B14F-4D97-AF65-F5344CB8AC3E}">
        <p14:creationId xmlns:p14="http://schemas.microsoft.com/office/powerpoint/2010/main" val="2735754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17</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and Thrust – Jet Drive</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62400" y="2133600"/>
            <a:ext cx="4542251" cy="4389438"/>
          </a:xfrm>
        </p:spPr>
      </p:pic>
      <p:sp>
        <p:nvSpPr>
          <p:cNvPr id="8" name="Content Placeholder 4"/>
          <p:cNvSpPr txBox="1">
            <a:spLocks/>
          </p:cNvSpPr>
          <p:nvPr/>
        </p:nvSpPr>
        <p:spPr>
          <a:xfrm>
            <a:off x="381000" y="2133600"/>
            <a:ext cx="40386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2400" dirty="0">
                <a:solidFill>
                  <a:schemeClr val="bg1"/>
                </a:solidFill>
              </a:rPr>
              <a:t>For a jet drive engine:</a:t>
            </a:r>
          </a:p>
          <a:p>
            <a:pPr>
              <a:buClr>
                <a:schemeClr val="accent1"/>
              </a:buClr>
            </a:pPr>
            <a:r>
              <a:rPr lang="en-US" sz="2400" dirty="0">
                <a:solidFill>
                  <a:schemeClr val="bg1"/>
                </a:solidFill>
              </a:rPr>
              <a:t>The steering directs the nozzle from side to side</a:t>
            </a:r>
          </a:p>
          <a:p>
            <a:pPr>
              <a:buClr>
                <a:schemeClr val="accent1"/>
              </a:buClr>
            </a:pPr>
            <a:r>
              <a:rPr lang="en-US" sz="2400" dirty="0">
                <a:solidFill>
                  <a:schemeClr val="bg1"/>
                </a:solidFill>
              </a:rPr>
              <a:t>The directed thrust steers the boat</a:t>
            </a:r>
          </a:p>
          <a:p>
            <a:pPr>
              <a:buClr>
                <a:schemeClr val="accent1"/>
              </a:buClr>
            </a:pPr>
            <a:r>
              <a:rPr lang="en-US" sz="2400" dirty="0">
                <a:solidFill>
                  <a:schemeClr val="bg1"/>
                </a:solidFill>
              </a:rPr>
              <a:t>There is no rudder effect, so there is no steering when there is no thrust</a:t>
            </a:r>
          </a:p>
        </p:txBody>
      </p:sp>
    </p:spTree>
    <p:extLst>
      <p:ext uri="{BB962C8B-B14F-4D97-AF65-F5344CB8AC3E}">
        <p14:creationId xmlns:p14="http://schemas.microsoft.com/office/powerpoint/2010/main" val="3935167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18</a:t>
            </a:fld>
            <a:endParaRPr lang="en-US" dirty="0"/>
          </a:p>
        </p:txBody>
      </p:sp>
      <p:sp>
        <p:nvSpPr>
          <p:cNvPr id="4" name="Title 3"/>
          <p:cNvSpPr>
            <a:spLocks noGrp="1"/>
          </p:cNvSpPr>
          <p:nvPr>
            <p:ph type="title"/>
          </p:nvPr>
        </p:nvSpPr>
        <p:spPr/>
        <p:txBody>
          <a:bodyPr/>
          <a:lstStyle/>
          <a:p>
            <a:pPr algn="ctr"/>
            <a:r>
              <a:rPr lang="en-US" dirty="0">
                <a:solidFill>
                  <a:srgbClr val="FFFF00"/>
                </a:solidFill>
              </a:rPr>
              <a:t>Operating in Reverse</a:t>
            </a:r>
          </a:p>
        </p:txBody>
      </p:sp>
      <p:sp>
        <p:nvSpPr>
          <p:cNvPr id="5" name="Content Placeholder 4"/>
          <p:cNvSpPr>
            <a:spLocks noGrp="1"/>
          </p:cNvSpPr>
          <p:nvPr>
            <p:ph idx="1"/>
          </p:nvPr>
        </p:nvSpPr>
        <p:spPr>
          <a:xfrm>
            <a:off x="457200" y="1524000"/>
            <a:ext cx="8229600" cy="4389120"/>
          </a:xfrm>
        </p:spPr>
        <p:txBody>
          <a:bodyPr/>
          <a:lstStyle/>
          <a:p>
            <a:pPr marL="0" indent="0">
              <a:buNone/>
            </a:pPr>
            <a:r>
              <a:rPr lang="en-US" dirty="0">
                <a:solidFill>
                  <a:schemeClr val="bg1"/>
                </a:solidFill>
              </a:rPr>
              <a:t>Boats are optimized for forward motion:</a:t>
            </a:r>
          </a:p>
          <a:p>
            <a:pPr>
              <a:buClr>
                <a:schemeClr val="accent1"/>
              </a:buClr>
            </a:pPr>
            <a:r>
              <a:rPr lang="en-US" dirty="0">
                <a:solidFill>
                  <a:schemeClr val="bg1"/>
                </a:solidFill>
              </a:rPr>
              <a:t>Shape of the hull</a:t>
            </a:r>
          </a:p>
          <a:p>
            <a:pPr>
              <a:buClr>
                <a:schemeClr val="accent1"/>
              </a:buClr>
            </a:pPr>
            <a:r>
              <a:rPr lang="en-US" dirty="0">
                <a:solidFill>
                  <a:schemeClr val="bg1"/>
                </a:solidFill>
              </a:rPr>
              <a:t>Shape of the propeller</a:t>
            </a:r>
          </a:p>
          <a:p>
            <a:pPr>
              <a:buClr>
                <a:schemeClr val="accent1"/>
              </a:buClr>
            </a:pPr>
            <a:r>
              <a:rPr lang="en-US" dirty="0">
                <a:solidFill>
                  <a:schemeClr val="bg1"/>
                </a:solidFill>
              </a:rPr>
              <a:t>Position of the rudder</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981200"/>
            <a:ext cx="3931920" cy="2105506"/>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91000"/>
            <a:ext cx="3931920" cy="2100621"/>
          </a:xfrm>
          <a:prstGeom prst="rect">
            <a:avLst/>
          </a:prstGeom>
          <a:effectLst>
            <a:outerShdw blurRad="50800" dist="38100" dir="2700000" algn="tl" rotWithShape="0">
              <a:prstClr val="black">
                <a:alpha val="40000"/>
              </a:prstClr>
            </a:outerShdw>
          </a:effectLst>
        </p:spPr>
      </p:pic>
      <p:sp>
        <p:nvSpPr>
          <p:cNvPr id="10" name="Content Placeholder 4"/>
          <p:cNvSpPr txBox="1">
            <a:spLocks/>
          </p:cNvSpPr>
          <p:nvPr/>
        </p:nvSpPr>
        <p:spPr>
          <a:xfrm>
            <a:off x="457200" y="3657600"/>
            <a:ext cx="390741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dirty="0">
                <a:solidFill>
                  <a:schemeClr val="bg1"/>
                </a:solidFill>
              </a:rPr>
              <a:t>In reverse:</a:t>
            </a:r>
          </a:p>
          <a:p>
            <a:pPr>
              <a:buClr>
                <a:schemeClr val="accent1"/>
              </a:buClr>
            </a:pPr>
            <a:r>
              <a:rPr lang="en-US" dirty="0">
                <a:solidFill>
                  <a:schemeClr val="bg1"/>
                </a:solidFill>
              </a:rPr>
              <a:t>Handling may be unpredictable</a:t>
            </a:r>
          </a:p>
          <a:p>
            <a:pPr>
              <a:buClr>
                <a:schemeClr val="accent1"/>
              </a:buClr>
            </a:pPr>
            <a:r>
              <a:rPr lang="en-US" dirty="0">
                <a:solidFill>
                  <a:schemeClr val="bg1"/>
                </a:solidFill>
              </a:rPr>
              <a:t>Boats often prefer backing to one side, rather than straight</a:t>
            </a:r>
          </a:p>
          <a:p>
            <a:endParaRPr lang="en-US" dirty="0"/>
          </a:p>
        </p:txBody>
      </p:sp>
    </p:spTree>
    <p:extLst>
      <p:ext uri="{BB962C8B-B14F-4D97-AF65-F5344CB8AC3E}">
        <p14:creationId xmlns:p14="http://schemas.microsoft.com/office/powerpoint/2010/main" val="3595648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19</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Operating in Reverse - Inboard </a:t>
            </a:r>
          </a:p>
        </p:txBody>
      </p:sp>
      <p:sp>
        <p:nvSpPr>
          <p:cNvPr id="5" name="Content Placeholder 4"/>
          <p:cNvSpPr>
            <a:spLocks noGrp="1"/>
          </p:cNvSpPr>
          <p:nvPr>
            <p:ph idx="1"/>
          </p:nvPr>
        </p:nvSpPr>
        <p:spPr>
          <a:xfrm>
            <a:off x="304800" y="1905000"/>
            <a:ext cx="3733800" cy="4389120"/>
          </a:xfrm>
        </p:spPr>
        <p:txBody>
          <a:bodyPr>
            <a:normAutofit lnSpcReduction="10000"/>
          </a:bodyPr>
          <a:lstStyle/>
          <a:p>
            <a:pPr>
              <a:buClr>
                <a:schemeClr val="accent1"/>
              </a:buClr>
            </a:pPr>
            <a:r>
              <a:rPr lang="en-US" dirty="0">
                <a:solidFill>
                  <a:schemeClr val="bg1"/>
                </a:solidFill>
              </a:rPr>
              <a:t>The prop wash is directed away from the rudder</a:t>
            </a:r>
          </a:p>
          <a:p>
            <a:pPr>
              <a:buClr>
                <a:schemeClr val="accent1"/>
              </a:buClr>
            </a:pPr>
            <a:r>
              <a:rPr lang="en-US" dirty="0">
                <a:solidFill>
                  <a:schemeClr val="bg1"/>
                </a:solidFill>
              </a:rPr>
              <a:t>There is no side force, and no effective steering</a:t>
            </a:r>
          </a:p>
          <a:p>
            <a:pPr>
              <a:buClr>
                <a:schemeClr val="accent1"/>
              </a:buClr>
            </a:pPr>
            <a:r>
              <a:rPr lang="en-US" dirty="0">
                <a:solidFill>
                  <a:schemeClr val="bg1"/>
                </a:solidFill>
              </a:rPr>
              <a:t>If the boat moves fast enough to build a flow across the rudder, there will be some steering control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057400"/>
            <a:ext cx="4695145" cy="39243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329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7851648" cy="1828800"/>
          </a:xfrm>
        </p:spPr>
        <p:txBody>
          <a:bodyPr>
            <a:normAutofit fontScale="90000"/>
          </a:bodyPr>
          <a:lstStyle/>
          <a:p>
            <a:pPr algn="ctr"/>
            <a:r>
              <a:rPr lang="en-US" sz="5400" i="1" dirty="0"/>
              <a:t> </a:t>
            </a:r>
            <a:r>
              <a:rPr lang="en-US" sz="5400" i="1" dirty="0">
                <a:solidFill>
                  <a:srgbClr val="FFFF00"/>
                </a:solidFill>
              </a:rPr>
              <a:t>Hands-On Training:</a:t>
            </a:r>
            <a:br>
              <a:rPr lang="en-US" sz="5400" i="1" dirty="0">
                <a:solidFill>
                  <a:srgbClr val="FFFF00"/>
                </a:solidFill>
              </a:rPr>
            </a:br>
            <a:r>
              <a:rPr lang="en-US" sz="5400" i="1" dirty="0">
                <a:solidFill>
                  <a:srgbClr val="FFFF00"/>
                </a:solidFill>
              </a:rPr>
              <a:t>On Water</a:t>
            </a:r>
            <a:br>
              <a:rPr lang="en-US" sz="5400" i="1" dirty="0">
                <a:solidFill>
                  <a:srgbClr val="FFFF00"/>
                </a:solidFill>
              </a:rPr>
            </a:br>
            <a:r>
              <a:rPr lang="en-US" sz="5400" i="1" dirty="0">
                <a:solidFill>
                  <a:srgbClr val="FFFF00"/>
                </a:solidFill>
              </a:rPr>
              <a:t>Basic Powerboat Training</a:t>
            </a:r>
          </a:p>
        </p:txBody>
      </p:sp>
      <p:sp>
        <p:nvSpPr>
          <p:cNvPr id="14" name="Slide Number Placeholder 13"/>
          <p:cNvSpPr>
            <a:spLocks noGrp="1"/>
          </p:cNvSpPr>
          <p:nvPr>
            <p:ph type="sldNum" sz="quarter" idx="12"/>
          </p:nvPr>
        </p:nvSpPr>
        <p:spPr/>
        <p:txBody>
          <a:bodyPr/>
          <a:lstStyle/>
          <a:p>
            <a:fld id="{7905861C-E3E7-482F-A3A4-052BA7958943}" type="slidenum">
              <a:rPr lang="en-US" smtClean="0"/>
              <a:pPr/>
              <a:t>2</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1437" b="6953"/>
          <a:stretch/>
        </p:blipFill>
        <p:spPr>
          <a:xfrm>
            <a:off x="928108" y="2819400"/>
            <a:ext cx="7150713" cy="3657600"/>
          </a:xfrm>
          <a:prstGeom prst="rect">
            <a:avLst/>
          </a:prstGeom>
        </p:spPr>
      </p:pic>
      <p:pic>
        <p:nvPicPr>
          <p:cNvPr id="7" name="Picture 7" descr="NewLogo_dk"/>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0" y="152400"/>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7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20</a:t>
            </a:fld>
            <a:endParaRPr lang="en-US" dirty="0"/>
          </a:p>
        </p:txBody>
      </p:sp>
      <p:sp>
        <p:nvSpPr>
          <p:cNvPr id="4" name="Title 3"/>
          <p:cNvSpPr>
            <a:spLocks noGrp="1"/>
          </p:cNvSpPr>
          <p:nvPr>
            <p:ph type="title"/>
          </p:nvPr>
        </p:nvSpPr>
        <p:spPr/>
        <p:txBody>
          <a:bodyPr>
            <a:normAutofit fontScale="90000"/>
          </a:bodyPr>
          <a:lstStyle/>
          <a:p>
            <a:pPr algn="ctr"/>
            <a:r>
              <a:rPr lang="en-US" dirty="0">
                <a:solidFill>
                  <a:srgbClr val="FFFF00"/>
                </a:solidFill>
              </a:rPr>
              <a:t>Operating in Reverse - Outboard</a:t>
            </a:r>
          </a:p>
        </p:txBody>
      </p:sp>
      <p:sp>
        <p:nvSpPr>
          <p:cNvPr id="5" name="Content Placeholder 4"/>
          <p:cNvSpPr>
            <a:spLocks noGrp="1"/>
          </p:cNvSpPr>
          <p:nvPr>
            <p:ph idx="1"/>
          </p:nvPr>
        </p:nvSpPr>
        <p:spPr>
          <a:xfrm>
            <a:off x="457200" y="1600200"/>
            <a:ext cx="8229600" cy="4389120"/>
          </a:xfrm>
        </p:spPr>
        <p:txBody>
          <a:bodyPr/>
          <a:lstStyle/>
          <a:p>
            <a:pPr marL="0" indent="0">
              <a:buNone/>
            </a:pPr>
            <a:r>
              <a:rPr lang="en-US" dirty="0">
                <a:solidFill>
                  <a:schemeClr val="bg1"/>
                </a:solidFill>
              </a:rPr>
              <a:t>The outboard motor is more effective in reverse:</a:t>
            </a:r>
          </a:p>
        </p:txBody>
      </p:sp>
      <p:pic>
        <p:nvPicPr>
          <p:cNvPr id="7" name="Picture 4" descr="Fig 2-13 - Outboard in Reverse(mod)"/>
          <p:cNvPicPr>
            <a:picLocks noChangeAspect="1" noChangeArrowheads="1"/>
          </p:cNvPicPr>
          <p:nvPr/>
        </p:nvPicPr>
        <p:blipFill>
          <a:blip r:embed="rId3" cstate="print">
            <a:lum bright="-10000" contrast="20000"/>
          </a:blip>
          <a:srcRect/>
          <a:stretch>
            <a:fillRect/>
          </a:stretch>
        </p:blipFill>
        <p:spPr bwMode="auto">
          <a:xfrm>
            <a:off x="3886200" y="2438400"/>
            <a:ext cx="5023110" cy="33988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Content Placeholder 4"/>
          <p:cNvSpPr txBox="1">
            <a:spLocks/>
          </p:cNvSpPr>
          <p:nvPr/>
        </p:nvSpPr>
        <p:spPr>
          <a:xfrm>
            <a:off x="457200" y="2133600"/>
            <a:ext cx="3206490" cy="4389120"/>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pPr>
            <a:r>
              <a:rPr lang="en-US" dirty="0">
                <a:solidFill>
                  <a:schemeClr val="bg1"/>
                </a:solidFill>
              </a:rPr>
              <a:t>Steering is able to direct the thrust and provide directional control</a:t>
            </a:r>
          </a:p>
          <a:p>
            <a:pPr>
              <a:buClr>
                <a:schemeClr val="accent1"/>
              </a:buClr>
            </a:pPr>
            <a:r>
              <a:rPr lang="en-US" dirty="0">
                <a:solidFill>
                  <a:schemeClr val="bg1"/>
                </a:solidFill>
              </a:rPr>
              <a:t>Inboard/Outboard is similar to the outboard in reverse</a:t>
            </a:r>
          </a:p>
          <a:p>
            <a:pPr>
              <a:buClr>
                <a:schemeClr val="accent1"/>
              </a:buClr>
            </a:pPr>
            <a:r>
              <a:rPr lang="en-US" dirty="0">
                <a:solidFill>
                  <a:schemeClr val="bg1"/>
                </a:solidFill>
              </a:rPr>
              <a:t>The shape of the hull has a significant impact on handling</a:t>
            </a:r>
          </a:p>
        </p:txBody>
      </p:sp>
    </p:spTree>
    <p:extLst>
      <p:ext uri="{BB962C8B-B14F-4D97-AF65-F5344CB8AC3E}">
        <p14:creationId xmlns:p14="http://schemas.microsoft.com/office/powerpoint/2010/main" val="1815313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905861C-E3E7-482F-A3A4-052BA7958943}" type="slidenum">
              <a:rPr lang="en-US" smtClean="0"/>
              <a:pPr/>
              <a:t>21</a:t>
            </a:fld>
            <a:endParaRPr lang="en-US" dirty="0"/>
          </a:p>
        </p:txBody>
      </p:sp>
      <p:sp>
        <p:nvSpPr>
          <p:cNvPr id="4" name="Title 3"/>
          <p:cNvSpPr>
            <a:spLocks noGrp="1"/>
          </p:cNvSpPr>
          <p:nvPr>
            <p:ph type="title"/>
          </p:nvPr>
        </p:nvSpPr>
        <p:spPr/>
        <p:txBody>
          <a:bodyPr/>
          <a:lstStyle/>
          <a:p>
            <a:pPr algn="ctr"/>
            <a:r>
              <a:rPr lang="en-US" dirty="0">
                <a:solidFill>
                  <a:srgbClr val="FFFF00"/>
                </a:solidFill>
              </a:rPr>
              <a:t>Operating in Reverse – Jet Drive</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38600" y="1905000"/>
            <a:ext cx="4563328" cy="4389438"/>
          </a:xfrm>
        </p:spPr>
      </p:pic>
      <p:sp>
        <p:nvSpPr>
          <p:cNvPr id="7" name="Content Placeholder 4"/>
          <p:cNvSpPr txBox="1">
            <a:spLocks/>
          </p:cNvSpPr>
          <p:nvPr/>
        </p:nvSpPr>
        <p:spPr>
          <a:xfrm>
            <a:off x="457200" y="2057400"/>
            <a:ext cx="37338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pPr>
            <a:r>
              <a:rPr lang="en-US" dirty="0">
                <a:solidFill>
                  <a:schemeClr val="bg1"/>
                </a:solidFill>
              </a:rPr>
              <a:t>A deflector plate is used to redirect the thrust</a:t>
            </a:r>
          </a:p>
          <a:p>
            <a:pPr>
              <a:buClr>
                <a:schemeClr val="accent1"/>
              </a:buClr>
            </a:pPr>
            <a:r>
              <a:rPr lang="en-US" dirty="0">
                <a:solidFill>
                  <a:schemeClr val="bg1"/>
                </a:solidFill>
              </a:rPr>
              <a:t>The flow is directed downward and forward</a:t>
            </a:r>
          </a:p>
          <a:p>
            <a:pPr>
              <a:buClr>
                <a:schemeClr val="accent1"/>
              </a:buClr>
            </a:pPr>
            <a:r>
              <a:rPr lang="en-US" dirty="0">
                <a:solidFill>
                  <a:schemeClr val="bg1"/>
                </a:solidFill>
              </a:rPr>
              <a:t>Steering may be erratic and inconsistent</a:t>
            </a:r>
          </a:p>
        </p:txBody>
      </p:sp>
    </p:spTree>
    <p:extLst>
      <p:ext uri="{BB962C8B-B14F-4D97-AF65-F5344CB8AC3E}">
        <p14:creationId xmlns:p14="http://schemas.microsoft.com/office/powerpoint/2010/main" val="2805829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905861C-E3E7-482F-A3A4-052BA7958943}" type="slidenum">
              <a:rPr lang="en-US" smtClean="0"/>
              <a:pPr/>
              <a:t>22</a:t>
            </a:fld>
            <a:endParaRPr lang="en-US" dirty="0"/>
          </a:p>
        </p:txBody>
      </p:sp>
      <p:sp>
        <p:nvSpPr>
          <p:cNvPr id="4" name="Title 3"/>
          <p:cNvSpPr>
            <a:spLocks noGrp="1"/>
          </p:cNvSpPr>
          <p:nvPr>
            <p:ph type="title"/>
          </p:nvPr>
        </p:nvSpPr>
        <p:spPr/>
        <p:txBody>
          <a:bodyPr/>
          <a:lstStyle/>
          <a:p>
            <a:pPr algn="ctr"/>
            <a:r>
              <a:rPr lang="en-US" dirty="0">
                <a:solidFill>
                  <a:srgbClr val="FFFF00"/>
                </a:solidFill>
              </a:rPr>
              <a:t>Prop Walk</a:t>
            </a:r>
          </a:p>
        </p:txBody>
      </p:sp>
      <p:sp>
        <p:nvSpPr>
          <p:cNvPr id="5" name="Content Placeholder 4"/>
          <p:cNvSpPr>
            <a:spLocks noGrp="1"/>
          </p:cNvSpPr>
          <p:nvPr>
            <p:ph idx="1"/>
          </p:nvPr>
        </p:nvSpPr>
        <p:spPr>
          <a:xfrm>
            <a:off x="457200" y="1524000"/>
            <a:ext cx="8382000" cy="1524000"/>
          </a:xfrm>
        </p:spPr>
        <p:txBody>
          <a:bodyPr>
            <a:normAutofit fontScale="85000" lnSpcReduction="20000"/>
          </a:bodyPr>
          <a:lstStyle/>
          <a:p>
            <a:pPr marL="0" indent="0">
              <a:buClr>
                <a:schemeClr val="accent1"/>
              </a:buClr>
              <a:buNone/>
            </a:pPr>
            <a:r>
              <a:rPr lang="en-US" dirty="0">
                <a:solidFill>
                  <a:schemeClr val="bg1"/>
                </a:solidFill>
              </a:rPr>
              <a:t>A propeller will develop side forces, also known as “prop walk”</a:t>
            </a:r>
            <a:r>
              <a:rPr lang="en-US" sz="2800" dirty="0">
                <a:solidFill>
                  <a:schemeClr val="bg1"/>
                </a:solidFill>
              </a:rPr>
              <a:t> </a:t>
            </a:r>
          </a:p>
          <a:p>
            <a:pPr>
              <a:buClr>
                <a:schemeClr val="accent1"/>
              </a:buClr>
            </a:pPr>
            <a:r>
              <a:rPr lang="en-US" sz="2800" dirty="0">
                <a:solidFill>
                  <a:schemeClr val="bg1"/>
                </a:solidFill>
              </a:rPr>
              <a:t>Most noticeable at low speeds</a:t>
            </a:r>
          </a:p>
          <a:p>
            <a:pPr>
              <a:buClr>
                <a:schemeClr val="accent1"/>
              </a:buClr>
            </a:pPr>
            <a:r>
              <a:rPr lang="en-US" sz="2800" dirty="0">
                <a:solidFill>
                  <a:schemeClr val="bg1"/>
                </a:solidFill>
              </a:rPr>
              <a:t>Tends to move the stern sideways</a:t>
            </a:r>
          </a:p>
          <a:p>
            <a:pPr>
              <a:buClr>
                <a:schemeClr val="accent1"/>
              </a:buClr>
            </a:pPr>
            <a:r>
              <a:rPr lang="en-US" sz="2800" dirty="0">
                <a:solidFill>
                  <a:schemeClr val="bg1"/>
                </a:solidFill>
              </a:rPr>
              <a:t>Direction changes with gear</a:t>
            </a:r>
          </a:p>
          <a:p>
            <a:pPr marL="0" indent="0">
              <a:buNone/>
            </a:pPr>
            <a:endParaRPr lang="en-US" dirty="0"/>
          </a:p>
          <a:p>
            <a:pPr marL="0" indent="0">
              <a:buNone/>
            </a:pPr>
            <a:endParaRPr lang="en-US" dirty="0"/>
          </a:p>
        </p:txBody>
      </p:sp>
      <p:sp>
        <p:nvSpPr>
          <p:cNvPr id="8" name="Content Placeholder 4"/>
          <p:cNvSpPr txBox="1">
            <a:spLocks/>
          </p:cNvSpPr>
          <p:nvPr/>
        </p:nvSpPr>
        <p:spPr>
          <a:xfrm>
            <a:off x="381000" y="2145310"/>
            <a:ext cx="29718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pPr>
            <a:endParaRPr lang="en-US" sz="2400" dirty="0"/>
          </a:p>
        </p:txBody>
      </p:sp>
      <p:grpSp>
        <p:nvGrpSpPr>
          <p:cNvPr id="2" name="Group 5"/>
          <p:cNvGrpSpPr/>
          <p:nvPr/>
        </p:nvGrpSpPr>
        <p:grpSpPr>
          <a:xfrm>
            <a:off x="1447800" y="3200399"/>
            <a:ext cx="6173975" cy="3233569"/>
            <a:chOff x="1671588" y="2931253"/>
            <a:chExt cx="6173975" cy="3233569"/>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1588" y="2931253"/>
              <a:ext cx="3073623" cy="323356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384" y="2931254"/>
              <a:ext cx="2979179" cy="3215640"/>
            </a:xfrm>
            <a:prstGeom prst="rect">
              <a:avLst/>
            </a:prstGeom>
          </p:spPr>
        </p:pic>
      </p:grpSp>
    </p:spTree>
    <p:extLst>
      <p:ext uri="{BB962C8B-B14F-4D97-AF65-F5344CB8AC3E}">
        <p14:creationId xmlns:p14="http://schemas.microsoft.com/office/powerpoint/2010/main" val="359234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57200" y="2209800"/>
            <a:ext cx="8229600" cy="4267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21"/>
          <p:cNvSpPr>
            <a:spLocks noGrp="1"/>
          </p:cNvSpPr>
          <p:nvPr>
            <p:ph type="sldNum" sz="quarter" idx="12"/>
          </p:nvPr>
        </p:nvSpPr>
        <p:spPr/>
        <p:txBody>
          <a:bodyPr/>
          <a:lstStyle/>
          <a:p>
            <a:fld id="{7905861C-E3E7-482F-A3A4-052BA7958943}" type="slidenum">
              <a:rPr lang="en-US" smtClean="0"/>
              <a:pPr/>
              <a:t>23</a:t>
            </a:fld>
            <a:endParaRPr lang="en-US" dirty="0"/>
          </a:p>
        </p:txBody>
      </p:sp>
      <p:sp>
        <p:nvSpPr>
          <p:cNvPr id="4" name="Title 3"/>
          <p:cNvSpPr>
            <a:spLocks noGrp="1"/>
          </p:cNvSpPr>
          <p:nvPr>
            <p:ph type="title"/>
          </p:nvPr>
        </p:nvSpPr>
        <p:spPr/>
        <p:txBody>
          <a:bodyPr/>
          <a:lstStyle/>
          <a:p>
            <a:pPr algn="ctr"/>
            <a:r>
              <a:rPr lang="en-US" dirty="0">
                <a:solidFill>
                  <a:srgbClr val="FFFF00"/>
                </a:solidFill>
              </a:rPr>
              <a:t>Linear Momentum</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 y="2393888"/>
            <a:ext cx="2651760" cy="1136467"/>
          </a:xfrm>
        </p:spPr>
      </p:pic>
      <p:pic>
        <p:nvPicPr>
          <p:cNvPr id="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013" y="2413481"/>
            <a:ext cx="2560324" cy="1097280"/>
          </a:xfrm>
          <a:prstGeom prst="rect">
            <a:avLst/>
          </a:prstGeom>
        </p:spPr>
      </p:pic>
      <p:pic>
        <p:nvPicPr>
          <p:cNvPr id="1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9350" y="2413481"/>
            <a:ext cx="2560324" cy="109728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0687" y="2413481"/>
            <a:ext cx="2560320" cy="109728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020" y="2413481"/>
            <a:ext cx="2560320" cy="109728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353" y="2413481"/>
            <a:ext cx="2560320" cy="109728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687" y="2413481"/>
            <a:ext cx="2560320" cy="109728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3901440"/>
            <a:ext cx="2890405" cy="219456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0" y="3901440"/>
            <a:ext cx="2890406" cy="219456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8993" y="3909219"/>
            <a:ext cx="2194560" cy="2194560"/>
          </a:xfrm>
          <a:prstGeom prst="rect">
            <a:avLst/>
          </a:prstGeom>
        </p:spPr>
      </p:pic>
      <p:sp>
        <p:nvSpPr>
          <p:cNvPr id="20" name="TextBox 19"/>
          <p:cNvSpPr txBox="1"/>
          <p:nvPr/>
        </p:nvSpPr>
        <p:spPr>
          <a:xfrm>
            <a:off x="4689674" y="3200400"/>
            <a:ext cx="45719" cy="369332"/>
          </a:xfrm>
          <a:prstGeom prst="rect">
            <a:avLst/>
          </a:prstGeom>
          <a:noFill/>
        </p:spPr>
        <p:txBody>
          <a:bodyPr wrap="square" rtlCol="0">
            <a:spAutoFit/>
          </a:bodyPr>
          <a:lstStyle/>
          <a:p>
            <a:endParaRPr lang="en-US" dirty="0"/>
          </a:p>
        </p:txBody>
      </p:sp>
      <p:sp>
        <p:nvSpPr>
          <p:cNvPr id="21" name="TextBox 20"/>
          <p:cNvSpPr txBox="1"/>
          <p:nvPr/>
        </p:nvSpPr>
        <p:spPr>
          <a:xfrm>
            <a:off x="4017606" y="5181600"/>
            <a:ext cx="2291493" cy="461665"/>
          </a:xfrm>
          <a:prstGeom prst="rect">
            <a:avLst/>
          </a:prstGeom>
          <a:noFill/>
        </p:spPr>
        <p:txBody>
          <a:bodyPr wrap="square" rtlCol="0">
            <a:spAutoFit/>
          </a:bodyPr>
          <a:lstStyle/>
          <a:p>
            <a:r>
              <a:rPr lang="en-US" sz="2400" dirty="0">
                <a:solidFill>
                  <a:schemeClr val="bg1"/>
                </a:solidFill>
                <a:latin typeface="+mj-lt"/>
              </a:rPr>
              <a:t>Shift to neutral</a:t>
            </a:r>
          </a:p>
        </p:txBody>
      </p:sp>
      <p:cxnSp>
        <p:nvCxnSpPr>
          <p:cNvPr id="23" name="Straight Arrow Connector 22"/>
          <p:cNvCxnSpPr/>
          <p:nvPr/>
        </p:nvCxnSpPr>
        <p:spPr>
          <a:xfrm flipH="1">
            <a:off x="3347605" y="5410200"/>
            <a:ext cx="670001"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384165" y="3497939"/>
            <a:ext cx="3232127" cy="461665"/>
          </a:xfrm>
          <a:prstGeom prst="rect">
            <a:avLst/>
          </a:prstGeom>
          <a:noFill/>
        </p:spPr>
        <p:txBody>
          <a:bodyPr wrap="square" rtlCol="0">
            <a:spAutoFit/>
          </a:bodyPr>
          <a:lstStyle/>
          <a:p>
            <a:pPr algn="ctr"/>
            <a:r>
              <a:rPr lang="en-US" sz="2400" dirty="0">
                <a:solidFill>
                  <a:schemeClr val="bg1"/>
                </a:solidFill>
                <a:latin typeface="+mj-lt"/>
              </a:rPr>
              <a:t>The boat keeps moving</a:t>
            </a:r>
          </a:p>
        </p:txBody>
      </p:sp>
      <p:sp>
        <p:nvSpPr>
          <p:cNvPr id="27" name="Content Placeholder 4"/>
          <p:cNvSpPr txBox="1">
            <a:spLocks/>
          </p:cNvSpPr>
          <p:nvPr/>
        </p:nvSpPr>
        <p:spPr>
          <a:xfrm>
            <a:off x="457200" y="1219200"/>
            <a:ext cx="8382000" cy="683004"/>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800" dirty="0">
                <a:solidFill>
                  <a:schemeClr val="bg1"/>
                </a:solidFill>
              </a:rPr>
              <a:t>Once underway, if you cut the power, the boat will keep moving for some distance</a:t>
            </a:r>
          </a:p>
          <a:p>
            <a:pPr marL="0" indent="0">
              <a:buFont typeface="Wingdings 2"/>
              <a:buNone/>
            </a:pPr>
            <a:endParaRPr lang="en-US" dirty="0"/>
          </a:p>
          <a:p>
            <a:pPr marL="0" indent="0">
              <a:buFont typeface="Wingdings 2"/>
              <a:buNone/>
            </a:pPr>
            <a:endParaRPr lang="en-US" dirty="0"/>
          </a:p>
        </p:txBody>
      </p:sp>
    </p:spTree>
    <p:extLst>
      <p:ext uri="{BB962C8B-B14F-4D97-AF65-F5344CB8AC3E}">
        <p14:creationId xmlns:p14="http://schemas.microsoft.com/office/powerpoint/2010/main" val="30505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500"/>
                                  </p:stCondLst>
                                  <p:childTnLst>
                                    <p:set>
                                      <p:cBhvr>
                                        <p:cTn id="9" dur="1" fill="hold">
                                          <p:stCondLst>
                                            <p:cond delay="0"/>
                                          </p:stCondLst>
                                        </p:cTn>
                                        <p:tgtEl>
                                          <p:spTgt spid="7"/>
                                        </p:tgtEl>
                                        <p:attrNameLst>
                                          <p:attrName>style.visibility</p:attrName>
                                        </p:attrNameLst>
                                      </p:cBhvr>
                                      <p:to>
                                        <p:strVal val="hidden"/>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500"/>
                            </p:stCondLst>
                            <p:childTnLst>
                              <p:par>
                                <p:cTn id="14" presetID="1" presetClass="exit" presetSubtype="0" fill="hold" nodeType="afterEffect">
                                  <p:stCondLst>
                                    <p:cond delay="1500"/>
                                  </p:stCondLst>
                                  <p:childTnLst>
                                    <p:set>
                                      <p:cBhvr>
                                        <p:cTn id="15" dur="1" fill="hold">
                                          <p:stCondLst>
                                            <p:cond delay="0"/>
                                          </p:stCondLst>
                                        </p:cTn>
                                        <p:tgtEl>
                                          <p:spTgt spid="8"/>
                                        </p:tgtEl>
                                        <p:attrNameLst>
                                          <p:attrName>style.visibility</p:attrName>
                                        </p:attrNameLst>
                                      </p:cBhvr>
                                      <p:to>
                                        <p:strVal val="hidden"/>
                                      </p:to>
                                    </p:se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3000"/>
                            </p:stCondLst>
                            <p:childTnLst>
                              <p:par>
                                <p:cTn id="20" presetID="1" presetClass="exit"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hidden"/>
                                      </p:to>
                                    </p:set>
                                  </p:childTnLst>
                                </p:cTn>
                              </p:par>
                            </p:childTnLst>
                          </p:cTn>
                        </p:par>
                        <p:par>
                          <p:cTn id="22" fill="hold">
                            <p:stCondLst>
                              <p:cond delay="4500"/>
                            </p:stCondLst>
                            <p:childTnLst>
                              <p:par>
                                <p:cTn id="23" presetID="1" presetClass="exit" presetSubtype="0" fill="hold" nodeType="afterEffect">
                                  <p:stCondLst>
                                    <p:cond delay="0"/>
                                  </p:stCondLst>
                                  <p:childTnLst>
                                    <p:set>
                                      <p:cBhvr>
                                        <p:cTn id="24" dur="1" fill="hold">
                                          <p:stCondLst>
                                            <p:cond delay="0"/>
                                          </p:stCondLst>
                                        </p:cTn>
                                        <p:tgtEl>
                                          <p:spTgt spid="15"/>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par>
                          <p:cTn id="32" fill="hold">
                            <p:stCondLst>
                              <p:cond delay="4500"/>
                            </p:stCondLst>
                            <p:childTnLst>
                              <p:par>
                                <p:cTn id="33" presetID="1" presetClass="exit" presetSubtype="0" fill="hold" nodeType="afterEffect">
                                  <p:stCondLst>
                                    <p:cond delay="1500"/>
                                  </p:stCondLst>
                                  <p:childTnLst>
                                    <p:set>
                                      <p:cBhvr>
                                        <p:cTn id="34" dur="1" fill="hold">
                                          <p:stCondLst>
                                            <p:cond delay="0"/>
                                          </p:stCondLst>
                                        </p:cTn>
                                        <p:tgtEl>
                                          <p:spTgt spid="12"/>
                                        </p:tgtEl>
                                        <p:attrNameLst>
                                          <p:attrName>style.visibility</p:attrName>
                                        </p:attrNameLst>
                                      </p:cBhvr>
                                      <p:to>
                                        <p:strVal val="hidden"/>
                                      </p:to>
                                    </p:set>
                                  </p:childTnLst>
                                </p:cTn>
                              </p:par>
                            </p:childTnLst>
                          </p:cTn>
                        </p:par>
                        <p:par>
                          <p:cTn id="35" fill="hold">
                            <p:stCondLst>
                              <p:cond delay="6000"/>
                            </p:stCondLst>
                            <p:childTnLst>
                              <p:par>
                                <p:cTn id="36" presetID="1"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par>
                          <p:cTn id="40" fill="hold">
                            <p:stCondLst>
                              <p:cond delay="6000"/>
                            </p:stCondLst>
                            <p:childTnLst>
                              <p:par>
                                <p:cTn id="41" presetID="1" presetClass="exit" presetSubtype="0" fill="hold" nodeType="afterEffect">
                                  <p:stCondLst>
                                    <p:cond delay="1500"/>
                                  </p:stCondLst>
                                  <p:childTnLst>
                                    <p:set>
                                      <p:cBhvr>
                                        <p:cTn id="42" dur="1" fill="hold">
                                          <p:stCondLst>
                                            <p:cond delay="0"/>
                                          </p:stCondLst>
                                        </p:cTn>
                                        <p:tgtEl>
                                          <p:spTgt spid="19"/>
                                        </p:tgtEl>
                                        <p:attrNameLst>
                                          <p:attrName>style.visibility</p:attrName>
                                        </p:attrNameLst>
                                      </p:cBhvr>
                                      <p:to>
                                        <p:strVal val="hidden"/>
                                      </p:to>
                                    </p:set>
                                  </p:childTnLst>
                                </p:cTn>
                              </p:par>
                            </p:childTnLst>
                          </p:cTn>
                        </p:par>
                        <p:par>
                          <p:cTn id="43" fill="hold">
                            <p:stCondLst>
                              <p:cond delay="7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par>
                          <p:cTn id="46" fill="hold">
                            <p:stCondLst>
                              <p:cond delay="7500"/>
                            </p:stCondLst>
                            <p:childTnLst>
                              <p:par>
                                <p:cTn id="47" presetID="1" presetClass="exit" presetSubtype="0" fill="hold" nodeType="afterEffect">
                                  <p:stCondLst>
                                    <p:cond delay="1500"/>
                                  </p:stCondLst>
                                  <p:childTnLst>
                                    <p:set>
                                      <p:cBhvr>
                                        <p:cTn id="48" dur="1" fill="hold">
                                          <p:stCondLst>
                                            <p:cond delay="0"/>
                                          </p:stCondLst>
                                        </p:cTn>
                                        <p:tgtEl>
                                          <p:spTgt spid="13"/>
                                        </p:tgtEl>
                                        <p:attrNameLst>
                                          <p:attrName>style.visibility</p:attrName>
                                        </p:attrNameLst>
                                      </p:cBhvr>
                                      <p:to>
                                        <p:strVal val="hidden"/>
                                      </p:to>
                                    </p:set>
                                  </p:childTnLst>
                                </p:cTn>
                              </p:par>
                            </p:childTnLst>
                          </p:cTn>
                        </p:par>
                        <p:par>
                          <p:cTn id="49" fill="hold">
                            <p:stCondLst>
                              <p:cond delay="9000"/>
                            </p:stCondLst>
                            <p:childTnLst>
                              <p:par>
                                <p:cTn id="50" presetID="1" presetClass="entr" presetSubtype="0" fill="hold" nodeType="after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24</a:t>
            </a:fld>
            <a:endParaRPr lang="en-US" dirty="0"/>
          </a:p>
        </p:txBody>
      </p:sp>
      <p:sp>
        <p:nvSpPr>
          <p:cNvPr id="4" name="Title 3"/>
          <p:cNvSpPr>
            <a:spLocks noGrp="1"/>
          </p:cNvSpPr>
          <p:nvPr>
            <p:ph type="title"/>
          </p:nvPr>
        </p:nvSpPr>
        <p:spPr/>
        <p:txBody>
          <a:bodyPr/>
          <a:lstStyle/>
          <a:p>
            <a:pPr algn="ctr"/>
            <a:r>
              <a:rPr lang="en-US" dirty="0">
                <a:solidFill>
                  <a:srgbClr val="FFFF00"/>
                </a:solidFill>
              </a:rPr>
              <a:t>Momentum</a:t>
            </a:r>
          </a:p>
        </p:txBody>
      </p:sp>
      <p:sp>
        <p:nvSpPr>
          <p:cNvPr id="5" name="Content Placeholder 4"/>
          <p:cNvSpPr>
            <a:spLocks noGrp="1"/>
          </p:cNvSpPr>
          <p:nvPr>
            <p:ph idx="1"/>
          </p:nvPr>
        </p:nvSpPr>
        <p:spPr>
          <a:xfrm>
            <a:off x="457200" y="1981200"/>
            <a:ext cx="5257800" cy="4389120"/>
          </a:xfrm>
        </p:spPr>
        <p:txBody>
          <a:bodyPr>
            <a:normAutofit fontScale="92500" lnSpcReduction="20000"/>
          </a:bodyPr>
          <a:lstStyle/>
          <a:p>
            <a:pPr marL="0" indent="0">
              <a:buNone/>
            </a:pPr>
            <a:r>
              <a:rPr lang="en-US" dirty="0">
                <a:solidFill>
                  <a:schemeClr val="bg1"/>
                </a:solidFill>
              </a:rPr>
              <a:t>Once the boat is set in motion…</a:t>
            </a:r>
          </a:p>
          <a:p>
            <a:pPr>
              <a:buClr>
                <a:schemeClr val="tx2"/>
              </a:buClr>
            </a:pPr>
            <a:r>
              <a:rPr lang="en-US" dirty="0">
                <a:solidFill>
                  <a:schemeClr val="bg1"/>
                </a:solidFill>
              </a:rPr>
              <a:t>It will continue to move in that direction </a:t>
            </a:r>
          </a:p>
          <a:p>
            <a:pPr>
              <a:buClr>
                <a:schemeClr val="tx2"/>
              </a:buClr>
            </a:pPr>
            <a:r>
              <a:rPr lang="en-US" dirty="0">
                <a:solidFill>
                  <a:schemeClr val="bg1"/>
                </a:solidFill>
              </a:rPr>
              <a:t>…even after power is removed</a:t>
            </a:r>
          </a:p>
          <a:p>
            <a:pPr>
              <a:buClr>
                <a:schemeClr val="tx2"/>
              </a:buClr>
            </a:pPr>
            <a:r>
              <a:rPr lang="en-US" dirty="0">
                <a:solidFill>
                  <a:schemeClr val="bg1"/>
                </a:solidFill>
              </a:rPr>
              <a:t>…unless acted on by another force</a:t>
            </a:r>
          </a:p>
          <a:p>
            <a:endParaRPr lang="en-US" dirty="0">
              <a:solidFill>
                <a:schemeClr val="bg1"/>
              </a:solidFill>
            </a:endParaRPr>
          </a:p>
          <a:p>
            <a:pPr marL="0" indent="0">
              <a:buNone/>
            </a:pPr>
            <a:r>
              <a:rPr lang="en-US" dirty="0">
                <a:solidFill>
                  <a:schemeClr val="bg1"/>
                </a:solidFill>
              </a:rPr>
              <a:t>There are two types  of momentum:</a:t>
            </a:r>
          </a:p>
          <a:p>
            <a:pPr>
              <a:buClr>
                <a:schemeClr val="tx2"/>
              </a:buClr>
            </a:pPr>
            <a:r>
              <a:rPr lang="en-US" dirty="0">
                <a:solidFill>
                  <a:schemeClr val="bg1"/>
                </a:solidFill>
              </a:rPr>
              <a:t>Linear  -  straight line</a:t>
            </a:r>
          </a:p>
          <a:p>
            <a:pPr>
              <a:buClr>
                <a:schemeClr val="tx2"/>
              </a:buClr>
            </a:pPr>
            <a:r>
              <a:rPr lang="en-US" dirty="0">
                <a:solidFill>
                  <a:schemeClr val="bg1"/>
                </a:solidFill>
              </a:rPr>
              <a:t>Rotational  -  turning</a:t>
            </a:r>
          </a:p>
          <a:p>
            <a:endParaRPr lang="en-US" dirty="0">
              <a:solidFill>
                <a:schemeClr val="bg1"/>
              </a:solidFill>
            </a:endParaRPr>
          </a:p>
          <a:p>
            <a:pPr marL="0" indent="0">
              <a:buNone/>
            </a:pPr>
            <a:r>
              <a:rPr lang="en-US" dirty="0">
                <a:solidFill>
                  <a:schemeClr val="bg1"/>
                </a:solidFill>
              </a:rPr>
              <a:t>The amount of momentum depends on the size and speed of the boat</a:t>
            </a:r>
          </a:p>
        </p:txBody>
      </p:sp>
      <p:pic>
        <p:nvPicPr>
          <p:cNvPr id="3076" name="Picture 4" descr="http://mrnussbaum.com/images/isaac_new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2895600"/>
            <a:ext cx="2712105" cy="28807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Oval Callout 6"/>
          <p:cNvSpPr/>
          <p:nvPr/>
        </p:nvSpPr>
        <p:spPr>
          <a:xfrm>
            <a:off x="6400800" y="1447800"/>
            <a:ext cx="1676400" cy="1143000"/>
          </a:xfrm>
          <a:prstGeom prst="wedgeEllipseCallout">
            <a:avLst/>
          </a:prstGeom>
          <a:solidFill>
            <a:srgbClr val="009A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My first law  of motion!</a:t>
            </a:r>
          </a:p>
        </p:txBody>
      </p:sp>
      <p:sp>
        <p:nvSpPr>
          <p:cNvPr id="8" name="TextBox 7"/>
          <p:cNvSpPr txBox="1"/>
          <p:nvPr/>
        </p:nvSpPr>
        <p:spPr>
          <a:xfrm>
            <a:off x="5867400" y="5791200"/>
            <a:ext cx="2819400" cy="461665"/>
          </a:xfrm>
          <a:prstGeom prst="rect">
            <a:avLst/>
          </a:prstGeom>
          <a:noFill/>
        </p:spPr>
        <p:txBody>
          <a:bodyPr wrap="square" rtlCol="0">
            <a:spAutoFit/>
          </a:bodyPr>
          <a:lstStyle/>
          <a:p>
            <a:pPr algn="ctr"/>
            <a:r>
              <a:rPr lang="en-US" sz="2400" dirty="0">
                <a:solidFill>
                  <a:schemeClr val="bg1"/>
                </a:solidFill>
              </a:rPr>
              <a:t>Sir Issac Newton</a:t>
            </a:r>
          </a:p>
        </p:txBody>
      </p:sp>
    </p:spTree>
    <p:extLst>
      <p:ext uri="{BB962C8B-B14F-4D97-AF65-F5344CB8AC3E}">
        <p14:creationId xmlns:p14="http://schemas.microsoft.com/office/powerpoint/2010/main" val="3571541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457200" y="2209800"/>
            <a:ext cx="8229600" cy="4267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901440"/>
            <a:ext cx="2890406" cy="2194560"/>
          </a:xfrm>
          <a:prstGeom prst="rect">
            <a:avLst/>
          </a:prstGeom>
        </p:spPr>
      </p:pic>
      <p:sp>
        <p:nvSpPr>
          <p:cNvPr id="12" name="Slide Number Placeholder 11"/>
          <p:cNvSpPr>
            <a:spLocks noGrp="1"/>
          </p:cNvSpPr>
          <p:nvPr>
            <p:ph type="sldNum" sz="quarter" idx="12"/>
          </p:nvPr>
        </p:nvSpPr>
        <p:spPr/>
        <p:txBody>
          <a:bodyPr/>
          <a:lstStyle/>
          <a:p>
            <a:fld id="{7905861C-E3E7-482F-A3A4-052BA7958943}" type="slidenum">
              <a:rPr lang="en-US" smtClean="0"/>
              <a:pPr/>
              <a:t>25</a:t>
            </a:fld>
            <a:endParaRPr lang="en-US" dirty="0"/>
          </a:p>
        </p:txBody>
      </p:sp>
      <p:sp>
        <p:nvSpPr>
          <p:cNvPr id="4" name="Title 3"/>
          <p:cNvSpPr>
            <a:spLocks noGrp="1"/>
          </p:cNvSpPr>
          <p:nvPr>
            <p:ph type="title"/>
          </p:nvPr>
        </p:nvSpPr>
        <p:spPr/>
        <p:txBody>
          <a:bodyPr/>
          <a:lstStyle/>
          <a:p>
            <a:pPr algn="ctr"/>
            <a:r>
              <a:rPr lang="en-US" dirty="0">
                <a:solidFill>
                  <a:srgbClr val="FFFF00"/>
                </a:solidFill>
              </a:rPr>
              <a:t>Rotational Momentum</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52400" y="2057400"/>
            <a:ext cx="2651760" cy="1136467"/>
          </a:xfr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93" y="3909219"/>
            <a:ext cx="2194560" cy="2194560"/>
          </a:xfrm>
          <a:prstGeom prst="rect">
            <a:avLst/>
          </a:prstGeom>
        </p:spPr>
      </p:pic>
      <p:sp>
        <p:nvSpPr>
          <p:cNvPr id="20" name="TextBox 19"/>
          <p:cNvSpPr txBox="1"/>
          <p:nvPr/>
        </p:nvSpPr>
        <p:spPr>
          <a:xfrm>
            <a:off x="4689674" y="3200400"/>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21" name="TextBox 20"/>
          <p:cNvSpPr txBox="1"/>
          <p:nvPr/>
        </p:nvSpPr>
        <p:spPr>
          <a:xfrm>
            <a:off x="3479880" y="4032570"/>
            <a:ext cx="26879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Turn to starboard</a:t>
            </a:r>
          </a:p>
        </p:txBody>
      </p:sp>
      <p:cxnSp>
        <p:nvCxnSpPr>
          <p:cNvPr id="23" name="Straight Arrow Connector 22"/>
          <p:cNvCxnSpPr/>
          <p:nvPr/>
        </p:nvCxnSpPr>
        <p:spPr>
          <a:xfrm flipH="1" flipV="1">
            <a:off x="2514600" y="4263403"/>
            <a:ext cx="881214" cy="141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4"/>
          <p:cNvSpPr txBox="1">
            <a:spLocks/>
          </p:cNvSpPr>
          <p:nvPr/>
        </p:nvSpPr>
        <p:spPr>
          <a:xfrm>
            <a:off x="457200" y="1295400"/>
            <a:ext cx="8382000" cy="784726"/>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nSpc>
                <a:spcPct val="90000"/>
              </a:lnSpc>
              <a:buNone/>
            </a:pPr>
            <a:r>
              <a:rPr lang="en-US" dirty="0">
                <a:solidFill>
                  <a:schemeClr val="bg1"/>
                </a:solidFill>
              </a:rPr>
              <a:t>Once the boat begins turning, it keeps turning after you straighten the wheel</a:t>
            </a: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endParaRPr kumimoji="0" lang="en-US" sz="2600" b="0" i="0" u="none" strike="noStrike" kern="1200" cap="none" spc="0" normalizeH="0" baseline="0" noProof="0" dirty="0">
              <a:ln>
                <a:noFill/>
              </a:ln>
              <a:solidFill>
                <a:prstClr val="black"/>
              </a:solidFill>
              <a:effectLst/>
              <a:uLnTx/>
              <a:uFillTx/>
              <a:latin typeface="Constantia"/>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 y="1981200"/>
            <a:ext cx="2651760" cy="1136469"/>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71293">
            <a:off x="2828257" y="1999064"/>
            <a:ext cx="2651760" cy="1136469"/>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04831">
            <a:off x="4221042" y="2188224"/>
            <a:ext cx="2651760" cy="1136469"/>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19763">
            <a:off x="5268160" y="2602965"/>
            <a:ext cx="2651760" cy="1136469"/>
          </a:xfrm>
          <a:prstGeom prst="rect">
            <a:avLst/>
          </a:prstGeom>
        </p:spPr>
      </p:pic>
      <p:pic>
        <p:nvPicPr>
          <p:cNvPr id="28"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696783">
            <a:off x="5861316" y="2887318"/>
            <a:ext cx="2651760" cy="1136467"/>
          </a:xfrm>
          <a:prstGeom prst="rect">
            <a:avLst/>
          </a:prstGeom>
        </p:spPr>
      </p:pic>
      <p:pic>
        <p:nvPicPr>
          <p:cNvPr id="29"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89756">
            <a:off x="6360253" y="3817816"/>
            <a:ext cx="2651760" cy="1136467"/>
          </a:xfrm>
          <a:prstGeom prst="rect">
            <a:avLst/>
          </a:prstGeom>
        </p:spPr>
      </p:pic>
      <p:sp>
        <p:nvSpPr>
          <p:cNvPr id="32" name="TextBox 31"/>
          <p:cNvSpPr txBox="1"/>
          <p:nvPr/>
        </p:nvSpPr>
        <p:spPr>
          <a:xfrm>
            <a:off x="3398736" y="4333272"/>
            <a:ext cx="2804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Straighten the wheel</a:t>
            </a:r>
          </a:p>
        </p:txBody>
      </p:sp>
      <p:cxnSp>
        <p:nvCxnSpPr>
          <p:cNvPr id="33" name="Straight Arrow Connector 32"/>
          <p:cNvCxnSpPr/>
          <p:nvPr/>
        </p:nvCxnSpPr>
        <p:spPr>
          <a:xfrm flipH="1" flipV="1">
            <a:off x="2532529" y="4570492"/>
            <a:ext cx="881214" cy="141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34"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57553" y="4720047"/>
            <a:ext cx="2651760" cy="1136467"/>
          </a:xfrm>
          <a:prstGeom prst="rect">
            <a:avLst/>
          </a:prstGeom>
        </p:spPr>
      </p:pic>
      <p:sp>
        <p:nvSpPr>
          <p:cNvPr id="35" name="TextBox 34"/>
          <p:cNvSpPr txBox="1"/>
          <p:nvPr/>
        </p:nvSpPr>
        <p:spPr>
          <a:xfrm>
            <a:off x="4419600" y="4992673"/>
            <a:ext cx="303861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Boat continues</a:t>
            </a:r>
            <a:r>
              <a:rPr kumimoji="0" lang="en-US" sz="2400" b="0" i="0" u="none" strike="noStrike" kern="1200" cap="none" spc="0" normalizeH="0" noProof="0" dirty="0">
                <a:ln>
                  <a:noFill/>
                </a:ln>
                <a:solidFill>
                  <a:prstClr val="white"/>
                </a:solidFill>
                <a:effectLst/>
                <a:uLnTx/>
                <a:uFillTx/>
                <a:latin typeface="Calibri"/>
                <a:ea typeface="+mn-ea"/>
                <a:cs typeface="+mn-cs"/>
              </a:rPr>
              <a:t> to turn</a:t>
            </a: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6616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000"/>
                                  </p:stCondLst>
                                  <p:childTnLst>
                                    <p:set>
                                      <p:cBhvr>
                                        <p:cTn id="9" dur="1" fill="hold">
                                          <p:stCondLst>
                                            <p:cond delay="0"/>
                                          </p:stCondLst>
                                        </p:cTn>
                                        <p:tgtEl>
                                          <p:spTgt spid="7"/>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8" presetClass="emph" presetSubtype="0" fill="hold" nodeType="withEffect">
                                  <p:stCondLst>
                                    <p:cond delay="0"/>
                                  </p:stCondLst>
                                  <p:childTnLst>
                                    <p:animRot by="16200000">
                                      <p:cBhvr>
                                        <p:cTn id="18" dur="2000" fill="hold"/>
                                        <p:tgtEl>
                                          <p:spTgt spid="16"/>
                                        </p:tgtEl>
                                        <p:attrNameLst>
                                          <p:attrName>r</p:attrName>
                                        </p:attrNameLst>
                                      </p:cBhvr>
                                    </p:animRot>
                                  </p:childTnLst>
                                </p:cTn>
                              </p:par>
                            </p:childTnLst>
                          </p:cTn>
                        </p:par>
                        <p:par>
                          <p:cTn id="19" fill="hold">
                            <p:stCondLst>
                              <p:cond delay="4000"/>
                            </p:stCondLst>
                            <p:childTnLst>
                              <p:par>
                                <p:cTn id="20" presetID="1" presetClass="exit" presetSubtype="0" fill="hold" nodeType="afterEffect">
                                  <p:stCondLst>
                                    <p:cond delay="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4000"/>
                            </p:stCondLst>
                            <p:childTnLst>
                              <p:par>
                                <p:cTn id="26" presetID="1" presetClass="exit" presetSubtype="0" fill="hold" nodeType="afterEffect">
                                  <p:stCondLst>
                                    <p:cond delay="2000"/>
                                  </p:stCondLst>
                                  <p:childTnLst>
                                    <p:set>
                                      <p:cBhvr>
                                        <p:cTn id="27" dur="1" fill="hold">
                                          <p:stCondLst>
                                            <p:cond delay="0"/>
                                          </p:stCondLst>
                                        </p:cTn>
                                        <p:tgtEl>
                                          <p:spTgt spid="22"/>
                                        </p:tgtEl>
                                        <p:attrNameLst>
                                          <p:attrName>style.visibility</p:attrName>
                                        </p:attrNameLst>
                                      </p:cBhvr>
                                      <p:to>
                                        <p:strVal val="hidden"/>
                                      </p:to>
                                    </p:set>
                                  </p:childTnLst>
                                </p:cTn>
                              </p:par>
                            </p:childTnLst>
                          </p:cTn>
                        </p:par>
                        <p:par>
                          <p:cTn id="28" fill="hold">
                            <p:stCondLst>
                              <p:cond delay="6000"/>
                            </p:stCondLst>
                            <p:childTnLst>
                              <p:par>
                                <p:cTn id="29" presetID="1"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6000"/>
                            </p:stCondLst>
                            <p:childTnLst>
                              <p:par>
                                <p:cTn id="32" presetID="1" presetClass="exit" presetSubtype="0" fill="hold" nodeType="afterEffect">
                                  <p:stCondLst>
                                    <p:cond delay="2000"/>
                                  </p:stCondLst>
                                  <p:childTnLst>
                                    <p:set>
                                      <p:cBhvr>
                                        <p:cTn id="33" dur="1" fill="hold">
                                          <p:stCondLst>
                                            <p:cond delay="0"/>
                                          </p:stCondLst>
                                        </p:cTn>
                                        <p:tgtEl>
                                          <p:spTgt spid="24"/>
                                        </p:tgtEl>
                                        <p:attrNameLst>
                                          <p:attrName>style.visibility</p:attrName>
                                        </p:attrNameLst>
                                      </p:cBhvr>
                                      <p:to>
                                        <p:strVal val="hidden"/>
                                      </p:to>
                                    </p:set>
                                  </p:childTnLst>
                                </p:cTn>
                              </p:par>
                            </p:childTnLst>
                          </p:cTn>
                        </p:par>
                        <p:par>
                          <p:cTn id="34" fill="hold">
                            <p:stCondLst>
                              <p:cond delay="8000"/>
                            </p:stCondLst>
                            <p:childTnLst>
                              <p:par>
                                <p:cTn id="35" presetID="1"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8000"/>
                            </p:stCondLst>
                            <p:childTnLst>
                              <p:par>
                                <p:cTn id="38" presetID="1" presetClass="exit" presetSubtype="0" fill="hold" nodeType="afterEffect">
                                  <p:stCondLst>
                                    <p:cond delay="2000"/>
                                  </p:stCondLst>
                                  <p:childTnLst>
                                    <p:set>
                                      <p:cBhvr>
                                        <p:cTn id="39" dur="1" fill="hold">
                                          <p:stCondLst>
                                            <p:cond delay="0"/>
                                          </p:stCondLst>
                                        </p:cTn>
                                        <p:tgtEl>
                                          <p:spTgt spid="25"/>
                                        </p:tgtEl>
                                        <p:attrNameLst>
                                          <p:attrName>style.visibility</p:attrName>
                                        </p:attrNameLst>
                                      </p:cBhvr>
                                      <p:to>
                                        <p:strVal val="hidden"/>
                                      </p:to>
                                    </p:set>
                                  </p:childTnLst>
                                </p:cTn>
                              </p:par>
                            </p:childTnLst>
                          </p:cTn>
                        </p:par>
                        <p:par>
                          <p:cTn id="40" fill="hold">
                            <p:stCondLst>
                              <p:cond delay="10000"/>
                            </p:stCondLst>
                            <p:childTnLst>
                              <p:par>
                                <p:cTn id="41" presetID="1"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par>
                          <p:cTn id="47" fill="hold">
                            <p:stCondLst>
                              <p:cond delay="10000"/>
                            </p:stCondLst>
                            <p:childTnLst>
                              <p:par>
                                <p:cTn id="48" presetID="1" presetClass="exit" presetSubtype="0" fill="hold" nodeType="afterEffect">
                                  <p:stCondLst>
                                    <p:cond delay="0"/>
                                  </p:stCondLst>
                                  <p:childTnLst>
                                    <p:set>
                                      <p:cBhvr>
                                        <p:cTn id="49" dur="1" fill="hold">
                                          <p:stCondLst>
                                            <p:cond delay="0"/>
                                          </p:stCondLst>
                                        </p:cTn>
                                        <p:tgtEl>
                                          <p:spTgt spid="23"/>
                                        </p:tgtEl>
                                        <p:attrNameLst>
                                          <p:attrName>style.visibility</p:attrName>
                                        </p:attrNameLst>
                                      </p:cBhvr>
                                      <p:to>
                                        <p:strVal val="hidden"/>
                                      </p:to>
                                    </p:set>
                                  </p:childTnLst>
                                </p:cTn>
                              </p:par>
                            </p:childTnLst>
                          </p:cTn>
                        </p:par>
                        <p:par>
                          <p:cTn id="50" fill="hold">
                            <p:stCondLst>
                              <p:cond delay="10000"/>
                            </p:stCondLst>
                            <p:childTnLst>
                              <p:par>
                                <p:cTn id="51" presetID="1" presetClass="exit" presetSubtype="0" fill="hold" grpId="1" nodeType="after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8" presetClass="emph" presetSubtype="0" fill="hold" nodeType="withEffect">
                                  <p:stCondLst>
                                    <p:cond delay="0"/>
                                  </p:stCondLst>
                                  <p:childTnLst>
                                    <p:animRot by="-16200000">
                                      <p:cBhvr>
                                        <p:cTn id="54" dur="2000" fill="hold"/>
                                        <p:tgtEl>
                                          <p:spTgt spid="16"/>
                                        </p:tgtEl>
                                        <p:attrNameLst>
                                          <p:attrName>r</p:attrName>
                                        </p:attrNameLst>
                                      </p:cBhvr>
                                    </p:animRot>
                                  </p:childTnLst>
                                </p:cTn>
                              </p:par>
                            </p:childTnLst>
                          </p:cTn>
                        </p:par>
                        <p:par>
                          <p:cTn id="55" fill="hold">
                            <p:stCondLst>
                              <p:cond delay="12000"/>
                            </p:stCondLst>
                            <p:childTnLst>
                              <p:par>
                                <p:cTn id="56" presetID="1" presetClass="exit" presetSubtype="0" fill="hold" nodeType="afterEffect">
                                  <p:stCondLst>
                                    <p:cond delay="0"/>
                                  </p:stCondLst>
                                  <p:childTnLst>
                                    <p:set>
                                      <p:cBhvr>
                                        <p:cTn id="57" dur="1" fill="hold">
                                          <p:stCondLst>
                                            <p:cond delay="0"/>
                                          </p:stCondLst>
                                        </p:cTn>
                                        <p:tgtEl>
                                          <p:spTgt spid="28"/>
                                        </p:tgtEl>
                                        <p:attrNameLst>
                                          <p:attrName>style.visibility</p:attrName>
                                        </p:attrNameLst>
                                      </p:cBhvr>
                                      <p:to>
                                        <p:strVal val="hidden"/>
                                      </p:to>
                                    </p:set>
                                  </p:childTnLst>
                                </p:cTn>
                              </p:par>
                            </p:childTnLst>
                          </p:cTn>
                        </p:par>
                        <p:par>
                          <p:cTn id="58" fill="hold">
                            <p:stCondLst>
                              <p:cond delay="12000"/>
                            </p:stCondLst>
                            <p:childTnLst>
                              <p:par>
                                <p:cTn id="59" presetID="1" presetClass="entr" presetSubtype="0"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par>
                          <p:cTn id="63" fill="hold">
                            <p:stCondLst>
                              <p:cond delay="12000"/>
                            </p:stCondLst>
                            <p:childTnLst>
                              <p:par>
                                <p:cTn id="64" presetID="1" presetClass="exit" presetSubtype="0" fill="hold" nodeType="afterEffect">
                                  <p:stCondLst>
                                    <p:cond delay="2000"/>
                                  </p:stCondLst>
                                  <p:childTnLst>
                                    <p:set>
                                      <p:cBhvr>
                                        <p:cTn id="65" dur="1" fill="hold">
                                          <p:stCondLst>
                                            <p:cond delay="0"/>
                                          </p:stCondLst>
                                        </p:cTn>
                                        <p:tgtEl>
                                          <p:spTgt spid="29"/>
                                        </p:tgtEl>
                                        <p:attrNameLst>
                                          <p:attrName>style.visibility</p:attrName>
                                        </p:attrNameLst>
                                      </p:cBhvr>
                                      <p:to>
                                        <p:strVal val="hidden"/>
                                      </p:to>
                                    </p:set>
                                  </p:childTnLst>
                                </p:cTn>
                              </p:par>
                            </p:childTnLst>
                          </p:cTn>
                        </p:par>
                        <p:par>
                          <p:cTn id="66" fill="hold">
                            <p:stCondLst>
                              <p:cond delay="14000"/>
                            </p:stCondLst>
                            <p:childTnLst>
                              <p:par>
                                <p:cTn id="67" presetID="1" presetClass="entr" presetSubtype="0" fill="hold" nodeType="after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7905861C-E3E7-482F-A3A4-052BA7958943}" type="slidenum">
              <a:rPr lang="en-US" smtClean="0"/>
              <a:pPr/>
              <a:t>26</a:t>
            </a:fld>
            <a:endParaRPr lang="en-US" dirty="0"/>
          </a:p>
        </p:txBody>
      </p:sp>
      <p:sp>
        <p:nvSpPr>
          <p:cNvPr id="4" name="Title 3"/>
          <p:cNvSpPr>
            <a:spLocks noGrp="1"/>
          </p:cNvSpPr>
          <p:nvPr>
            <p:ph type="title"/>
          </p:nvPr>
        </p:nvSpPr>
        <p:spPr/>
        <p:txBody>
          <a:bodyPr/>
          <a:lstStyle/>
          <a:p>
            <a:pPr algn="ctr"/>
            <a:r>
              <a:rPr lang="en-US" dirty="0">
                <a:solidFill>
                  <a:srgbClr val="FFFF00"/>
                </a:solidFill>
              </a:rPr>
              <a:t>Shape of the Boat</a:t>
            </a:r>
          </a:p>
        </p:txBody>
      </p:sp>
      <p:sp>
        <p:nvSpPr>
          <p:cNvPr id="5" name="Content Placeholder 4"/>
          <p:cNvSpPr>
            <a:spLocks noGrp="1"/>
          </p:cNvSpPr>
          <p:nvPr>
            <p:ph idx="1"/>
          </p:nvPr>
        </p:nvSpPr>
        <p:spPr>
          <a:xfrm>
            <a:off x="609600" y="1524000"/>
            <a:ext cx="8229600" cy="2438400"/>
          </a:xfrm>
        </p:spPr>
        <p:txBody>
          <a:bodyPr>
            <a:normAutofit fontScale="92500" lnSpcReduction="20000"/>
          </a:bodyPr>
          <a:lstStyle/>
          <a:p>
            <a:pPr marL="0" indent="0">
              <a:buNone/>
            </a:pPr>
            <a:r>
              <a:rPr lang="en-US" dirty="0">
                <a:solidFill>
                  <a:schemeClr val="bg1"/>
                </a:solidFill>
              </a:rPr>
              <a:t>The shape of the boat will affect how it rides and handles</a:t>
            </a:r>
          </a:p>
          <a:p>
            <a:pPr>
              <a:buClr>
                <a:schemeClr val="accent1"/>
              </a:buClr>
            </a:pPr>
            <a:r>
              <a:rPr lang="en-US" dirty="0">
                <a:solidFill>
                  <a:schemeClr val="bg1"/>
                </a:solidFill>
              </a:rPr>
              <a:t>A flat bottom boat will be stable, but will have difficulty tracking in the wind</a:t>
            </a:r>
          </a:p>
          <a:p>
            <a:pPr>
              <a:buClr>
                <a:schemeClr val="accent1"/>
              </a:buClr>
            </a:pPr>
            <a:r>
              <a:rPr lang="en-US" dirty="0">
                <a:solidFill>
                  <a:schemeClr val="bg1"/>
                </a:solidFill>
              </a:rPr>
              <a:t>Boats with a more pronounced keel will track more easily, but tend to rock more</a:t>
            </a:r>
          </a:p>
          <a:p>
            <a:pPr>
              <a:buClr>
                <a:schemeClr val="accent1"/>
              </a:buClr>
            </a:pPr>
            <a:r>
              <a:rPr lang="en-US" dirty="0">
                <a:solidFill>
                  <a:schemeClr val="bg1"/>
                </a:solidFill>
              </a:rPr>
              <a:t>Most boat designs are a compromise designed to provide good performance in a variety of conditions </a:t>
            </a:r>
          </a:p>
        </p:txBody>
      </p:sp>
      <p:grpSp>
        <p:nvGrpSpPr>
          <p:cNvPr id="2" name="Group 7"/>
          <p:cNvGrpSpPr/>
          <p:nvPr/>
        </p:nvGrpSpPr>
        <p:grpSpPr>
          <a:xfrm>
            <a:off x="381000" y="4191000"/>
            <a:ext cx="8382000" cy="2198610"/>
            <a:chOff x="685800" y="3696104"/>
            <a:chExt cx="8382000" cy="219861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696104"/>
              <a:ext cx="4114800" cy="21986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3703844"/>
              <a:ext cx="4114800" cy="2190870"/>
            </a:xfrm>
            <a:prstGeom prst="rect">
              <a:avLst/>
            </a:prstGeom>
            <a:effectLst>
              <a:outerShdw blurRad="50800" dist="38100" dir="2700000" algn="tl" rotWithShape="0">
                <a:prstClr val="black">
                  <a:alpha val="40000"/>
                </a:prstClr>
              </a:outerShdw>
            </a:effectLst>
          </p:spPr>
        </p:pic>
      </p:grpSp>
      <p:sp>
        <p:nvSpPr>
          <p:cNvPr id="9" name="Down Arrow 8"/>
          <p:cNvSpPr/>
          <p:nvPr/>
        </p:nvSpPr>
        <p:spPr>
          <a:xfrm rot="2685246">
            <a:off x="7648403" y="4228293"/>
            <a:ext cx="1010730" cy="1146174"/>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rot="2413744">
            <a:off x="3373765" y="4229808"/>
            <a:ext cx="1010730" cy="1143000"/>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91331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27</a:t>
            </a:fld>
            <a:endParaRPr lang="en-US" dirty="0"/>
          </a:p>
        </p:txBody>
      </p:sp>
      <p:sp>
        <p:nvSpPr>
          <p:cNvPr id="4" name="Title 3"/>
          <p:cNvSpPr>
            <a:spLocks noGrp="1"/>
          </p:cNvSpPr>
          <p:nvPr>
            <p:ph type="title"/>
          </p:nvPr>
        </p:nvSpPr>
        <p:spPr/>
        <p:txBody>
          <a:bodyPr/>
          <a:lstStyle/>
          <a:p>
            <a:pPr algn="ctr"/>
            <a:r>
              <a:rPr lang="en-US" dirty="0">
                <a:solidFill>
                  <a:srgbClr val="FFFF00"/>
                </a:solidFill>
              </a:rPr>
              <a:t>Wind and Current</a:t>
            </a:r>
          </a:p>
        </p:txBody>
      </p:sp>
      <p:sp>
        <p:nvSpPr>
          <p:cNvPr id="15" name="Content Placeholder 4"/>
          <p:cNvSpPr>
            <a:spLocks noGrp="1"/>
          </p:cNvSpPr>
          <p:nvPr>
            <p:ph idx="1"/>
          </p:nvPr>
        </p:nvSpPr>
        <p:spPr>
          <a:xfrm>
            <a:off x="457200" y="1295400"/>
            <a:ext cx="8229600" cy="2438400"/>
          </a:xfrm>
        </p:spPr>
        <p:txBody>
          <a:bodyPr>
            <a:normAutofit/>
          </a:bodyPr>
          <a:lstStyle/>
          <a:p>
            <a:pPr marL="0" indent="0">
              <a:buNone/>
            </a:pPr>
            <a:r>
              <a:rPr lang="en-US" sz="2800" dirty="0">
                <a:solidFill>
                  <a:srgbClr val="FFFF00"/>
                </a:solidFill>
              </a:rPr>
              <a:t>Wind and current will each have a different effect on the boat.</a:t>
            </a:r>
          </a:p>
        </p:txBody>
      </p:sp>
      <p:sp>
        <p:nvSpPr>
          <p:cNvPr id="16" name="Content Placeholder 4"/>
          <p:cNvSpPr txBox="1">
            <a:spLocks/>
          </p:cNvSpPr>
          <p:nvPr/>
        </p:nvSpPr>
        <p:spPr>
          <a:xfrm>
            <a:off x="457200" y="2362200"/>
            <a:ext cx="3620026" cy="411260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buFont typeface="Arial" panose="020B0604020202020204" pitchFamily="34" charset="0"/>
              <a:buChar char="•"/>
            </a:pPr>
            <a:r>
              <a:rPr lang="en-US" sz="2400" dirty="0">
                <a:solidFill>
                  <a:schemeClr val="bg1"/>
                </a:solidFill>
              </a:rPr>
              <a:t>Wind will have greater effect on the bow than the stern</a:t>
            </a:r>
          </a:p>
          <a:p>
            <a:pPr>
              <a:buClr>
                <a:schemeClr val="accent1"/>
              </a:buClr>
              <a:buFont typeface="Arial" panose="020B0604020202020204" pitchFamily="34" charset="0"/>
              <a:buChar char="•"/>
            </a:pPr>
            <a:r>
              <a:rPr lang="en-US" sz="2400" dirty="0">
                <a:solidFill>
                  <a:schemeClr val="bg1"/>
                </a:solidFill>
              </a:rPr>
              <a:t>The boat will tend to turn downwind</a:t>
            </a:r>
          </a:p>
          <a:p>
            <a:pPr>
              <a:buClr>
                <a:schemeClr val="accent1"/>
              </a:buClr>
              <a:buFont typeface="Arial" panose="020B0604020202020204" pitchFamily="34" charset="0"/>
              <a:buChar char="•"/>
            </a:pPr>
            <a:r>
              <a:rPr lang="en-US" sz="2400" dirty="0">
                <a:solidFill>
                  <a:schemeClr val="bg1"/>
                </a:solidFill>
              </a:rPr>
              <a:t>Current affects the bow and the stern</a:t>
            </a:r>
          </a:p>
          <a:p>
            <a:pPr>
              <a:buClr>
                <a:schemeClr val="accent1"/>
              </a:buClr>
              <a:buFont typeface="Arial" panose="020B0604020202020204" pitchFamily="34" charset="0"/>
              <a:buChar char="•"/>
            </a:pPr>
            <a:r>
              <a:rPr lang="en-US" sz="2400" dirty="0">
                <a:solidFill>
                  <a:schemeClr val="bg1"/>
                </a:solidFill>
              </a:rPr>
              <a:t>The boat will tend to move along with the current</a:t>
            </a:r>
          </a:p>
        </p:txBody>
      </p:sp>
      <p:sp>
        <p:nvSpPr>
          <p:cNvPr id="5" name="Rectangle 4"/>
          <p:cNvSpPr/>
          <p:nvPr/>
        </p:nvSpPr>
        <p:spPr>
          <a:xfrm>
            <a:off x="4344547" y="1835191"/>
            <a:ext cx="4495800" cy="2057400"/>
          </a:xfrm>
          <a:prstGeom prst="rect">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323184" y="4039702"/>
            <a:ext cx="4495800" cy="2057400"/>
          </a:xfrm>
          <a:prstGeom prst="rect">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59073">
            <a:off x="4712951" y="2506759"/>
            <a:ext cx="2011680" cy="1112169"/>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691373">
            <a:off x="5782146" y="2532920"/>
            <a:ext cx="2011680" cy="1112169"/>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928174">
            <a:off x="7016253" y="2550964"/>
            <a:ext cx="2011680" cy="1112169"/>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59073">
            <a:off x="4830273" y="4717661"/>
            <a:ext cx="2011680" cy="1112169"/>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59073">
            <a:off x="5950816" y="4717661"/>
            <a:ext cx="2011680" cy="1112169"/>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759073">
            <a:off x="7071359" y="4717661"/>
            <a:ext cx="2011680" cy="1112169"/>
          </a:xfrm>
          <a:prstGeom prst="rect">
            <a:avLst/>
          </a:prstGeom>
        </p:spPr>
      </p:pic>
      <p:cxnSp>
        <p:nvCxnSpPr>
          <p:cNvPr id="25" name="Straight Arrow Connector 24"/>
          <p:cNvCxnSpPr/>
          <p:nvPr/>
        </p:nvCxnSpPr>
        <p:spPr>
          <a:xfrm flipV="1">
            <a:off x="6244464" y="5023216"/>
            <a:ext cx="1564944" cy="27145"/>
          </a:xfrm>
          <a:prstGeom prst="straightConnector1">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rot="21205101">
            <a:off x="4390431" y="2714644"/>
            <a:ext cx="3872254" cy="1396050"/>
          </a:xfrm>
          <a:prstGeom prst="arc">
            <a:avLst>
              <a:gd name="adj1" fmla="val 15809593"/>
              <a:gd name="adj2" fmla="val 20836345"/>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Down Arrow 28"/>
          <p:cNvSpPr/>
          <p:nvPr/>
        </p:nvSpPr>
        <p:spPr>
          <a:xfrm rot="16200000">
            <a:off x="4651783" y="2473519"/>
            <a:ext cx="627823" cy="709984"/>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own Arrow 29"/>
          <p:cNvSpPr/>
          <p:nvPr/>
        </p:nvSpPr>
        <p:spPr>
          <a:xfrm rot="16200000">
            <a:off x="4681777" y="4636095"/>
            <a:ext cx="627823" cy="709984"/>
          </a:xfrm>
          <a:prstGeom prst="downArrow">
            <a:avLst/>
          </a:prstGeom>
          <a:gradFill>
            <a:gsLst>
              <a:gs pos="0">
                <a:schemeClr val="bg2"/>
              </a:gs>
              <a:gs pos="0">
                <a:schemeClr val="accent1">
                  <a:lumMod val="75000"/>
                </a:schemeClr>
              </a:gs>
              <a:gs pos="100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0499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28</a:t>
            </a:fld>
            <a:endParaRPr lang="en-US" dirty="0"/>
          </a:p>
        </p:txBody>
      </p:sp>
      <p:sp>
        <p:nvSpPr>
          <p:cNvPr id="4" name="Title 3"/>
          <p:cNvSpPr>
            <a:spLocks noGrp="1"/>
          </p:cNvSpPr>
          <p:nvPr>
            <p:ph type="title"/>
          </p:nvPr>
        </p:nvSpPr>
        <p:spPr/>
        <p:txBody>
          <a:bodyPr/>
          <a:lstStyle/>
          <a:p>
            <a:pPr algn="ctr"/>
            <a:r>
              <a:rPr lang="en-US" dirty="0">
                <a:solidFill>
                  <a:srgbClr val="FFFF00"/>
                </a:solidFill>
              </a:rPr>
              <a:t>Observing Wind and Current</a:t>
            </a:r>
          </a:p>
        </p:txBody>
      </p:sp>
      <p:sp>
        <p:nvSpPr>
          <p:cNvPr id="5" name="Content Placeholder 4"/>
          <p:cNvSpPr>
            <a:spLocks noGrp="1"/>
          </p:cNvSpPr>
          <p:nvPr>
            <p:ph idx="1"/>
          </p:nvPr>
        </p:nvSpPr>
        <p:spPr>
          <a:xfrm>
            <a:off x="457200" y="1600200"/>
            <a:ext cx="2819400" cy="4389120"/>
          </a:xfrm>
        </p:spPr>
        <p:txBody>
          <a:bodyPr/>
          <a:lstStyle/>
          <a:p>
            <a:pPr marL="0" indent="0">
              <a:buNone/>
            </a:pPr>
            <a:r>
              <a:rPr lang="en-US" dirty="0">
                <a:solidFill>
                  <a:srgbClr val="FFFF00"/>
                </a:solidFill>
              </a:rPr>
              <a:t>Check for telltales</a:t>
            </a:r>
          </a:p>
          <a:p>
            <a:pPr>
              <a:buClr>
                <a:schemeClr val="accent1"/>
              </a:buClr>
            </a:pPr>
            <a:r>
              <a:rPr lang="en-US" sz="2400" dirty="0">
                <a:solidFill>
                  <a:schemeClr val="bg1"/>
                </a:solidFill>
              </a:rPr>
              <a:t>Flags</a:t>
            </a:r>
          </a:p>
          <a:p>
            <a:pPr>
              <a:buClr>
                <a:schemeClr val="accent1"/>
              </a:buClr>
            </a:pPr>
            <a:r>
              <a:rPr lang="en-US" sz="2400" dirty="0">
                <a:solidFill>
                  <a:schemeClr val="bg1"/>
                </a:solidFill>
              </a:rPr>
              <a:t>Buoys</a:t>
            </a:r>
          </a:p>
          <a:p>
            <a:pPr>
              <a:buClr>
                <a:schemeClr val="accent1"/>
              </a:buClr>
            </a:pPr>
            <a:r>
              <a:rPr lang="en-US" sz="2400" dirty="0">
                <a:solidFill>
                  <a:schemeClr val="bg1"/>
                </a:solidFill>
              </a:rPr>
              <a:t>Moored boats</a:t>
            </a:r>
          </a:p>
          <a:p>
            <a:pPr>
              <a:buClr>
                <a:schemeClr val="accent1"/>
              </a:buClr>
            </a:pPr>
            <a:r>
              <a:rPr lang="en-US" sz="2400" dirty="0">
                <a:solidFill>
                  <a:schemeClr val="bg1"/>
                </a:solidFill>
              </a:rPr>
              <a:t>Floating objects</a:t>
            </a:r>
          </a:p>
          <a:p>
            <a:pPr marL="0" indent="0">
              <a:buClr>
                <a:schemeClr val="accent1"/>
              </a:buClr>
              <a:buNone/>
            </a:pPr>
            <a:endParaRPr lang="en-US" sz="2400" dirty="0">
              <a:solidFill>
                <a:schemeClr val="bg1"/>
              </a:solidFill>
            </a:endParaRPr>
          </a:p>
          <a:p>
            <a:pPr marL="0" indent="0">
              <a:buClr>
                <a:schemeClr val="accent1"/>
              </a:buClr>
              <a:buNone/>
            </a:pPr>
            <a:r>
              <a:rPr lang="en-US" sz="2400" dirty="0">
                <a:solidFill>
                  <a:schemeClr val="bg1"/>
                </a:solidFill>
              </a:rPr>
              <a:t>What story does this picture tell?</a:t>
            </a:r>
          </a:p>
        </p:txBody>
      </p:sp>
      <p:pic>
        <p:nvPicPr>
          <p:cNvPr id="6" name="Picture 4" descr="Fig 5-1-ready to dock"/>
          <p:cNvPicPr preferRelativeResize="0">
            <a:picLocks noChangeAspect="1" noChangeArrowheads="1"/>
          </p:cNvPicPr>
          <p:nvPr/>
        </p:nvPicPr>
        <p:blipFill>
          <a:blip r:embed="rId3" cstate="print">
            <a:lum bright="-10000" contrast="20000"/>
          </a:blip>
          <a:srcRect/>
          <a:stretch>
            <a:fillRect/>
          </a:stretch>
        </p:blipFill>
        <p:spPr bwMode="auto">
          <a:xfrm>
            <a:off x="3276600" y="2057400"/>
            <a:ext cx="5602224" cy="4297363"/>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184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29</a:t>
            </a:fld>
            <a:endParaRPr lang="en-US" dirty="0"/>
          </a:p>
        </p:txBody>
      </p:sp>
      <p:sp>
        <p:nvSpPr>
          <p:cNvPr id="4" name="Title 3"/>
          <p:cNvSpPr>
            <a:spLocks noGrp="1"/>
          </p:cNvSpPr>
          <p:nvPr>
            <p:ph type="title"/>
          </p:nvPr>
        </p:nvSpPr>
        <p:spPr/>
        <p:txBody>
          <a:bodyPr/>
          <a:lstStyle/>
          <a:p>
            <a:pPr algn="ctr"/>
            <a:r>
              <a:rPr lang="en-US" dirty="0">
                <a:solidFill>
                  <a:srgbClr val="FFFF00"/>
                </a:solidFill>
              </a:rPr>
              <a:t>Behavior Changes with Speed</a:t>
            </a:r>
          </a:p>
        </p:txBody>
      </p:sp>
      <p:sp>
        <p:nvSpPr>
          <p:cNvPr id="19" name="Content Placeholder 4"/>
          <p:cNvSpPr>
            <a:spLocks noGrp="1"/>
          </p:cNvSpPr>
          <p:nvPr>
            <p:ph idx="1"/>
          </p:nvPr>
        </p:nvSpPr>
        <p:spPr>
          <a:xfrm>
            <a:off x="842010" y="1219200"/>
            <a:ext cx="7459980" cy="398006"/>
          </a:xfrm>
        </p:spPr>
        <p:txBody>
          <a:bodyPr>
            <a:normAutofit fontScale="92500" lnSpcReduction="20000"/>
          </a:bodyPr>
          <a:lstStyle/>
          <a:p>
            <a:pPr marL="0" indent="0" algn="ctr">
              <a:buClr>
                <a:schemeClr val="tx2"/>
              </a:buClr>
              <a:buNone/>
            </a:pPr>
            <a:r>
              <a:rPr lang="en-US" dirty="0">
                <a:solidFill>
                  <a:schemeClr val="bg1"/>
                </a:solidFill>
              </a:rPr>
              <a:t>At what speed are the factors most influential?</a:t>
            </a:r>
          </a:p>
        </p:txBody>
      </p:sp>
      <p:sp>
        <p:nvSpPr>
          <p:cNvPr id="6" name="Left-Right Arrow 5"/>
          <p:cNvSpPr/>
          <p:nvPr/>
        </p:nvSpPr>
        <p:spPr>
          <a:xfrm>
            <a:off x="1226820" y="1668780"/>
            <a:ext cx="6690360" cy="821342"/>
          </a:xfrm>
          <a:prstGeom prst="leftRightArrow">
            <a:avLst/>
          </a:prstGeom>
          <a:solidFill>
            <a:srgbClr val="FFC000"/>
          </a:solidFill>
          <a:ln>
            <a:solidFill>
              <a:srgbClr val="FF99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Boat Speed</a:t>
            </a:r>
          </a:p>
        </p:txBody>
      </p:sp>
      <p:sp>
        <p:nvSpPr>
          <p:cNvPr id="7" name="Rounded Rectangle 6"/>
          <p:cNvSpPr/>
          <p:nvPr/>
        </p:nvSpPr>
        <p:spPr>
          <a:xfrm>
            <a:off x="426720" y="1767840"/>
            <a:ext cx="800100" cy="647700"/>
          </a:xfrm>
          <a:prstGeom prst="roundRect">
            <a:avLst/>
          </a:prstGeom>
          <a:solidFill>
            <a:srgbClr val="33CC33"/>
          </a:solidFill>
          <a:ln>
            <a:solidFill>
              <a:srgbClr val="0066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Slow</a:t>
            </a:r>
          </a:p>
        </p:txBody>
      </p:sp>
      <p:sp>
        <p:nvSpPr>
          <p:cNvPr id="8" name="Rounded Rectangle 7"/>
          <p:cNvSpPr/>
          <p:nvPr/>
        </p:nvSpPr>
        <p:spPr>
          <a:xfrm>
            <a:off x="7917180" y="1755601"/>
            <a:ext cx="800100" cy="647700"/>
          </a:xfrm>
          <a:prstGeom prst="roundRect">
            <a:avLst/>
          </a:prstGeom>
          <a:solidFill>
            <a:srgbClr val="FF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Fast</a:t>
            </a:r>
          </a:p>
        </p:txBody>
      </p:sp>
      <p:sp>
        <p:nvSpPr>
          <p:cNvPr id="5" name="Oval 4"/>
          <p:cNvSpPr/>
          <p:nvPr/>
        </p:nvSpPr>
        <p:spPr>
          <a:xfrm>
            <a:off x="381000" y="2566174"/>
            <a:ext cx="3962400"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Wind and Current</a:t>
            </a:r>
          </a:p>
        </p:txBody>
      </p:sp>
      <p:sp>
        <p:nvSpPr>
          <p:cNvPr id="14" name="Oval 13"/>
          <p:cNvSpPr/>
          <p:nvPr/>
        </p:nvSpPr>
        <p:spPr>
          <a:xfrm>
            <a:off x="381000" y="3293597"/>
            <a:ext cx="3276600"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Momentum</a:t>
            </a:r>
          </a:p>
        </p:txBody>
      </p:sp>
      <p:sp>
        <p:nvSpPr>
          <p:cNvPr id="15" name="Oval 14"/>
          <p:cNvSpPr/>
          <p:nvPr/>
        </p:nvSpPr>
        <p:spPr>
          <a:xfrm>
            <a:off x="4572000" y="4021020"/>
            <a:ext cx="4114800"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Shape of the Boat</a:t>
            </a:r>
          </a:p>
        </p:txBody>
      </p:sp>
      <p:sp>
        <p:nvSpPr>
          <p:cNvPr id="16" name="Oval 15"/>
          <p:cNvSpPr/>
          <p:nvPr/>
        </p:nvSpPr>
        <p:spPr>
          <a:xfrm>
            <a:off x="3886200" y="4748442"/>
            <a:ext cx="4831080"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Thrust</a:t>
            </a:r>
          </a:p>
        </p:txBody>
      </p:sp>
      <p:sp>
        <p:nvSpPr>
          <p:cNvPr id="17" name="Oval 16"/>
          <p:cNvSpPr/>
          <p:nvPr/>
        </p:nvSpPr>
        <p:spPr>
          <a:xfrm>
            <a:off x="3124200" y="5475864"/>
            <a:ext cx="5493122"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Steering</a:t>
            </a:r>
          </a:p>
        </p:txBody>
      </p:sp>
      <p:sp>
        <p:nvSpPr>
          <p:cNvPr id="18" name="Oval 17"/>
          <p:cNvSpPr/>
          <p:nvPr/>
        </p:nvSpPr>
        <p:spPr>
          <a:xfrm>
            <a:off x="457200" y="4757794"/>
            <a:ext cx="2194560" cy="548640"/>
          </a:xfrm>
          <a:prstGeom prst="ellipse">
            <a:avLst/>
          </a:prstGeom>
          <a:solidFill>
            <a:srgbClr val="009AC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Thrust</a:t>
            </a:r>
          </a:p>
          <a:p>
            <a:pPr algn="ctr"/>
            <a:r>
              <a:rPr lang="en-US" dirty="0"/>
              <a:t>(Prop Walk)</a:t>
            </a:r>
          </a:p>
        </p:txBody>
      </p:sp>
    </p:spTree>
    <p:extLst>
      <p:ext uri="{BB962C8B-B14F-4D97-AF65-F5344CB8AC3E}">
        <p14:creationId xmlns:p14="http://schemas.microsoft.com/office/powerpoint/2010/main" val="2712920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176" y="2362200"/>
            <a:ext cx="7851648" cy="1828800"/>
          </a:xfrm>
        </p:spPr>
        <p:txBody>
          <a:bodyPr>
            <a:normAutofit/>
          </a:bodyPr>
          <a:lstStyle/>
          <a:p>
            <a:pPr algn="ctr"/>
            <a:r>
              <a:rPr lang="en-US" sz="5400" i="1" dirty="0"/>
              <a:t> </a:t>
            </a:r>
            <a:r>
              <a:rPr lang="en-US" sz="5400" i="1" dirty="0">
                <a:solidFill>
                  <a:srgbClr val="FFFF00"/>
                </a:solidFill>
              </a:rPr>
              <a:t>Hands-On Training:</a:t>
            </a:r>
            <a:br>
              <a:rPr lang="en-US" sz="5400" i="1" dirty="0">
                <a:solidFill>
                  <a:srgbClr val="FFFF00"/>
                </a:solidFill>
              </a:rPr>
            </a:br>
            <a:r>
              <a:rPr lang="en-US" sz="5400" i="1" dirty="0">
                <a:solidFill>
                  <a:srgbClr val="FFFF00"/>
                </a:solidFill>
              </a:rPr>
              <a:t>Basic Powerboat</a:t>
            </a:r>
          </a:p>
        </p:txBody>
      </p:sp>
      <p:sp>
        <p:nvSpPr>
          <p:cNvPr id="14" name="Slide Number Placeholder 13"/>
          <p:cNvSpPr>
            <a:spLocks noGrp="1"/>
          </p:cNvSpPr>
          <p:nvPr>
            <p:ph type="sldNum" sz="quarter" idx="12"/>
          </p:nvPr>
        </p:nvSpPr>
        <p:spPr/>
        <p:txBody>
          <a:bodyPr/>
          <a:lstStyle/>
          <a:p>
            <a:fld id="{7905861C-E3E7-482F-A3A4-052BA7958943}" type="slidenum">
              <a:rPr lang="en-US" smtClean="0"/>
              <a:pPr/>
              <a:t>3</a:t>
            </a:fld>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1437" b="6953"/>
          <a:stretch/>
        </p:blipFill>
        <p:spPr>
          <a:xfrm>
            <a:off x="2362200" y="4419600"/>
            <a:ext cx="4094762" cy="209447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7300" y="851381"/>
            <a:ext cx="6629400" cy="1569193"/>
          </a:xfrm>
          <a:prstGeom prst="rect">
            <a:avLst/>
          </a:prstGeom>
        </p:spPr>
      </p:pic>
      <p:pic>
        <p:nvPicPr>
          <p:cNvPr id="9" name="Picture 7" descr="NewLogo_dk"/>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8600" y="152400"/>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7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381000"/>
            <a:ext cx="7772400" cy="1362456"/>
          </a:xfrm>
        </p:spPr>
        <p:txBody>
          <a:bodyPr/>
          <a:lstStyle/>
          <a:p>
            <a:pPr algn="ctr"/>
            <a:r>
              <a:rPr lang="en-US" dirty="0">
                <a:solidFill>
                  <a:srgbClr val="FFFF00"/>
                </a:solidFill>
              </a:rPr>
              <a:t>Basic Techniques</a:t>
            </a:r>
          </a:p>
        </p:txBody>
      </p:sp>
      <p:sp>
        <p:nvSpPr>
          <p:cNvPr id="4" name="Text Placeholder 3"/>
          <p:cNvSpPr>
            <a:spLocks noGrp="1"/>
          </p:cNvSpPr>
          <p:nvPr>
            <p:ph type="body" idx="1"/>
          </p:nvPr>
        </p:nvSpPr>
        <p:spPr>
          <a:xfrm>
            <a:off x="533400" y="3276600"/>
            <a:ext cx="7772400" cy="1509712"/>
          </a:xfrm>
        </p:spPr>
        <p:txBody>
          <a:bodyPr>
            <a:normAutofit/>
          </a:bodyPr>
          <a:lstStyle/>
          <a:p>
            <a:pPr algn="ctr"/>
            <a:r>
              <a:rPr lang="en-US" sz="4000" dirty="0"/>
              <a:t>Fundamental techniques for boat handling</a:t>
            </a:r>
          </a:p>
        </p:txBody>
      </p:sp>
      <p:sp>
        <p:nvSpPr>
          <p:cNvPr id="13" name="Slide Number Placeholder 12"/>
          <p:cNvSpPr>
            <a:spLocks noGrp="1"/>
          </p:cNvSpPr>
          <p:nvPr>
            <p:ph type="sldNum" sz="quarter" idx="12"/>
          </p:nvPr>
        </p:nvSpPr>
        <p:spPr/>
        <p:txBody>
          <a:bodyPr/>
          <a:lstStyle/>
          <a:p>
            <a:fld id="{7905861C-E3E7-482F-A3A4-052BA7958943}" type="slidenum">
              <a:rPr lang="en-US" smtClean="0"/>
              <a:pPr/>
              <a:t>30</a:t>
            </a:fld>
            <a:endParaRPr lang="en-US" dirty="0"/>
          </a:p>
        </p:txBody>
      </p:sp>
    </p:spTree>
    <p:extLst>
      <p:ext uri="{BB962C8B-B14F-4D97-AF65-F5344CB8AC3E}">
        <p14:creationId xmlns:p14="http://schemas.microsoft.com/office/powerpoint/2010/main" val="2028371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05861C-E3E7-482F-A3A4-052BA7958943}" type="slidenum">
              <a:rPr lang="en-US" smtClean="0"/>
              <a:pPr/>
              <a:t>31</a:t>
            </a:fld>
            <a:endParaRPr lang="en-US" dirty="0"/>
          </a:p>
        </p:txBody>
      </p:sp>
      <p:sp>
        <p:nvSpPr>
          <p:cNvPr id="4" name="Title 3"/>
          <p:cNvSpPr>
            <a:spLocks noGrp="1"/>
          </p:cNvSpPr>
          <p:nvPr>
            <p:ph type="title"/>
          </p:nvPr>
        </p:nvSpPr>
        <p:spPr/>
        <p:txBody>
          <a:bodyPr/>
          <a:lstStyle/>
          <a:p>
            <a:pPr algn="ctr"/>
            <a:r>
              <a:rPr lang="en-US" dirty="0">
                <a:solidFill>
                  <a:srgbClr val="FFFF00"/>
                </a:solidFill>
              </a:rPr>
              <a:t>Situational Awareness</a:t>
            </a:r>
          </a:p>
        </p:txBody>
      </p:sp>
      <p:sp>
        <p:nvSpPr>
          <p:cNvPr id="5" name="Content Placeholder 4"/>
          <p:cNvSpPr>
            <a:spLocks noGrp="1"/>
          </p:cNvSpPr>
          <p:nvPr>
            <p:ph idx="1"/>
          </p:nvPr>
        </p:nvSpPr>
        <p:spPr>
          <a:xfrm>
            <a:off x="457200" y="1676400"/>
            <a:ext cx="8229600" cy="4800600"/>
          </a:xfrm>
        </p:spPr>
        <p:txBody>
          <a:bodyPr>
            <a:normAutofit fontScale="92500" lnSpcReduction="10000"/>
          </a:bodyPr>
          <a:lstStyle/>
          <a:p>
            <a:pPr marL="0" indent="0">
              <a:buClr>
                <a:srgbClr val="0070C0"/>
              </a:buClr>
              <a:buNone/>
            </a:pPr>
            <a:r>
              <a:rPr lang="en-US" dirty="0">
                <a:solidFill>
                  <a:schemeClr val="bg1"/>
                </a:solidFill>
              </a:rPr>
              <a:t>Be aware of your environment at all times</a:t>
            </a:r>
          </a:p>
          <a:p>
            <a:pPr lvl="1">
              <a:buClr>
                <a:srgbClr val="0070C0"/>
              </a:buClr>
            </a:pPr>
            <a:r>
              <a:rPr lang="en-US" dirty="0">
                <a:solidFill>
                  <a:schemeClr val="bg1"/>
                </a:solidFill>
              </a:rPr>
              <a:t>Around you – boats, docks, swimmers</a:t>
            </a:r>
          </a:p>
          <a:p>
            <a:pPr lvl="1">
              <a:buClr>
                <a:srgbClr val="0070C0"/>
              </a:buClr>
            </a:pPr>
            <a:r>
              <a:rPr lang="en-US" dirty="0">
                <a:solidFill>
                  <a:schemeClr val="bg1"/>
                </a:solidFill>
              </a:rPr>
              <a:t>Above you – the weather</a:t>
            </a:r>
          </a:p>
          <a:p>
            <a:pPr lvl="1">
              <a:buClr>
                <a:srgbClr val="0070C0"/>
              </a:buClr>
            </a:pPr>
            <a:r>
              <a:rPr lang="en-US" dirty="0">
                <a:solidFill>
                  <a:schemeClr val="bg1"/>
                </a:solidFill>
              </a:rPr>
              <a:t>Below you – water depth, obstructions</a:t>
            </a:r>
          </a:p>
          <a:p>
            <a:pPr marL="0" indent="0">
              <a:buClr>
                <a:srgbClr val="0070C0"/>
              </a:buClr>
              <a:buNone/>
            </a:pPr>
            <a:endParaRPr lang="en-US" dirty="0">
              <a:solidFill>
                <a:schemeClr val="bg1"/>
              </a:solidFill>
            </a:endParaRPr>
          </a:p>
          <a:p>
            <a:pPr marL="0" indent="0">
              <a:buClr>
                <a:srgbClr val="0070C0"/>
              </a:buClr>
              <a:buNone/>
            </a:pPr>
            <a:endParaRPr lang="en-US" dirty="0">
              <a:solidFill>
                <a:schemeClr val="bg1"/>
              </a:solidFill>
            </a:endParaRPr>
          </a:p>
          <a:p>
            <a:pPr>
              <a:buClr>
                <a:srgbClr val="0070C0"/>
              </a:buClr>
            </a:pPr>
            <a:endParaRPr lang="en-US" dirty="0">
              <a:solidFill>
                <a:schemeClr val="bg1"/>
              </a:solidFill>
            </a:endParaRPr>
          </a:p>
          <a:p>
            <a:pPr marL="0" indent="0">
              <a:buClr>
                <a:srgbClr val="0070C0"/>
              </a:buClr>
              <a:buNone/>
            </a:pPr>
            <a:r>
              <a:rPr lang="en-US" dirty="0">
                <a:solidFill>
                  <a:schemeClr val="bg1"/>
                </a:solidFill>
              </a:rPr>
              <a:t>Your environment is continually changing</a:t>
            </a:r>
          </a:p>
          <a:p>
            <a:pPr lvl="1">
              <a:buClr>
                <a:srgbClr val="0070C0"/>
              </a:buClr>
            </a:pPr>
            <a:r>
              <a:rPr lang="en-US" dirty="0">
                <a:solidFill>
                  <a:schemeClr val="bg1"/>
                </a:solidFill>
              </a:rPr>
              <a:t>Keep a constant lookout</a:t>
            </a:r>
          </a:p>
          <a:p>
            <a:pPr lvl="1">
              <a:buClr>
                <a:srgbClr val="0070C0"/>
              </a:buClr>
            </a:pPr>
            <a:r>
              <a:rPr lang="en-US" dirty="0">
                <a:solidFill>
                  <a:schemeClr val="bg1"/>
                </a:solidFill>
              </a:rPr>
              <a:t>Identify potential threats</a:t>
            </a:r>
          </a:p>
          <a:p>
            <a:pPr lvl="1">
              <a:buClr>
                <a:srgbClr val="0070C0"/>
              </a:buClr>
            </a:pPr>
            <a:r>
              <a:rPr lang="en-US" dirty="0">
                <a:solidFill>
                  <a:schemeClr val="bg1"/>
                </a:solidFill>
              </a:rPr>
              <a:t>Track them as the situation evolves </a:t>
            </a:r>
          </a:p>
          <a:p>
            <a:pPr lvl="1">
              <a:buClr>
                <a:srgbClr val="0070C0"/>
              </a:buClr>
            </a:pPr>
            <a:r>
              <a:rPr lang="en-US" dirty="0">
                <a:solidFill>
                  <a:schemeClr val="bg1"/>
                </a:solidFill>
              </a:rPr>
              <a:t>Take early action to avoid problems</a:t>
            </a:r>
          </a:p>
        </p:txBody>
      </p:sp>
      <p:grpSp>
        <p:nvGrpSpPr>
          <p:cNvPr id="9" name="Group 13"/>
          <p:cNvGrpSpPr/>
          <p:nvPr/>
        </p:nvGrpSpPr>
        <p:grpSpPr>
          <a:xfrm>
            <a:off x="5486400" y="2362200"/>
            <a:ext cx="3458367" cy="2907210"/>
            <a:chOff x="2814480" y="2860952"/>
            <a:chExt cx="4087017" cy="3311248"/>
          </a:xfrm>
        </p:grpSpPr>
        <p:sp>
          <p:nvSpPr>
            <p:cNvPr id="11" name="Curved Left Arrow 10"/>
            <p:cNvSpPr/>
            <p:nvPr/>
          </p:nvSpPr>
          <p:spPr>
            <a:xfrm flipV="1">
              <a:off x="5682297" y="4078882"/>
              <a:ext cx="1219200" cy="1048512"/>
            </a:xfrm>
            <a:prstGeom prst="curvedLeftArrow">
              <a:avLst>
                <a:gd name="adj1" fmla="val 25000"/>
                <a:gd name="adj2" fmla="val 42690"/>
                <a:gd name="adj3" fmla="val 25000"/>
              </a:avLst>
            </a:prstGeom>
            <a:solidFill>
              <a:srgbClr val="FFC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urved Right Arrow 7"/>
            <p:cNvSpPr/>
            <p:nvPr/>
          </p:nvSpPr>
          <p:spPr>
            <a:xfrm>
              <a:off x="2814480" y="4218825"/>
              <a:ext cx="1146809" cy="990600"/>
            </a:xfrm>
            <a:prstGeom prst="curvedRightArrow">
              <a:avLst/>
            </a:prstGeom>
            <a:solidFill>
              <a:srgbClr val="FFC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153" y="4104282"/>
              <a:ext cx="2481576" cy="778868"/>
            </a:xfrm>
            <a:prstGeom prst="rect">
              <a:avLst/>
            </a:prstGeom>
            <a:effectLst>
              <a:outerShdw blurRad="50800" dist="38100" dir="2700000" algn="tl" rotWithShape="0">
                <a:prstClr val="black">
                  <a:alpha val="40000"/>
                </a:prstClr>
              </a:outerShdw>
            </a:effectLst>
          </p:spPr>
        </p:pic>
        <p:sp>
          <p:nvSpPr>
            <p:cNvPr id="12" name="Up Arrow 11"/>
            <p:cNvSpPr/>
            <p:nvPr/>
          </p:nvSpPr>
          <p:spPr>
            <a:xfrm>
              <a:off x="4574541" y="2860952"/>
              <a:ext cx="586741" cy="1143000"/>
            </a:xfrm>
            <a:prstGeom prst="upArrow">
              <a:avLst/>
            </a:prstGeom>
            <a:solidFill>
              <a:srgbClr val="FFC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Up Arrow 12"/>
            <p:cNvSpPr/>
            <p:nvPr/>
          </p:nvSpPr>
          <p:spPr>
            <a:xfrm flipV="1">
              <a:off x="4597400" y="5029200"/>
              <a:ext cx="586741" cy="1143000"/>
            </a:xfrm>
            <a:prstGeom prst="upArrow">
              <a:avLst/>
            </a:prstGeom>
            <a:solidFill>
              <a:srgbClr val="FFC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842404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32</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Always Plan Your Maneuvers</a:t>
            </a:r>
          </a:p>
        </p:txBody>
      </p:sp>
      <p:sp>
        <p:nvSpPr>
          <p:cNvPr id="5" name="Content Placeholder 4"/>
          <p:cNvSpPr>
            <a:spLocks noGrp="1"/>
          </p:cNvSpPr>
          <p:nvPr>
            <p:ph idx="1"/>
          </p:nvPr>
        </p:nvSpPr>
        <p:spPr>
          <a:xfrm>
            <a:off x="457200" y="1676400"/>
            <a:ext cx="5211154" cy="5029200"/>
          </a:xfrm>
        </p:spPr>
        <p:txBody>
          <a:bodyPr>
            <a:normAutofit fontScale="92500" lnSpcReduction="10000"/>
          </a:bodyPr>
          <a:lstStyle/>
          <a:p>
            <a:pPr>
              <a:buClr>
                <a:schemeClr val="tx2"/>
              </a:buClr>
            </a:pPr>
            <a:r>
              <a:rPr lang="en-US" dirty="0">
                <a:solidFill>
                  <a:schemeClr val="bg1"/>
                </a:solidFill>
              </a:rPr>
              <a:t>Observe your situation</a:t>
            </a:r>
          </a:p>
          <a:p>
            <a:pPr lvl="1">
              <a:buClr>
                <a:schemeClr val="tx2"/>
              </a:buClr>
            </a:pPr>
            <a:r>
              <a:rPr lang="en-US" dirty="0">
                <a:solidFill>
                  <a:schemeClr val="bg1"/>
                </a:solidFill>
              </a:rPr>
              <a:t>Check your passengers</a:t>
            </a:r>
          </a:p>
          <a:p>
            <a:pPr lvl="1">
              <a:buClr>
                <a:schemeClr val="tx2"/>
              </a:buClr>
            </a:pPr>
            <a:r>
              <a:rPr lang="en-US" dirty="0">
                <a:solidFill>
                  <a:schemeClr val="bg1"/>
                </a:solidFill>
              </a:rPr>
              <a:t>Note other boats or obstructions</a:t>
            </a:r>
          </a:p>
          <a:p>
            <a:pPr lvl="1">
              <a:buClr>
                <a:schemeClr val="tx2"/>
              </a:buClr>
            </a:pPr>
            <a:r>
              <a:rPr lang="en-US" dirty="0">
                <a:solidFill>
                  <a:schemeClr val="bg1"/>
                </a:solidFill>
              </a:rPr>
              <a:t>Check for prop clearance</a:t>
            </a:r>
          </a:p>
          <a:p>
            <a:pPr>
              <a:buClr>
                <a:schemeClr val="tx2"/>
              </a:buClr>
            </a:pPr>
            <a:r>
              <a:rPr lang="en-US" dirty="0">
                <a:solidFill>
                  <a:schemeClr val="bg1"/>
                </a:solidFill>
              </a:rPr>
              <a:t>Observe your environment</a:t>
            </a:r>
          </a:p>
          <a:p>
            <a:pPr lvl="1">
              <a:buClr>
                <a:schemeClr val="tx2"/>
              </a:buClr>
            </a:pPr>
            <a:r>
              <a:rPr lang="en-US" dirty="0">
                <a:solidFill>
                  <a:schemeClr val="bg1"/>
                </a:solidFill>
              </a:rPr>
              <a:t>Determine the effects of wind and current</a:t>
            </a:r>
          </a:p>
          <a:p>
            <a:pPr lvl="1">
              <a:buClr>
                <a:schemeClr val="tx2"/>
              </a:buClr>
            </a:pPr>
            <a:r>
              <a:rPr lang="en-US" dirty="0">
                <a:solidFill>
                  <a:schemeClr val="bg1"/>
                </a:solidFill>
              </a:rPr>
              <a:t>Determine  the boat’s momentum</a:t>
            </a:r>
          </a:p>
          <a:p>
            <a:pPr>
              <a:buClr>
                <a:schemeClr val="tx2"/>
              </a:buClr>
            </a:pPr>
            <a:r>
              <a:rPr lang="en-US" dirty="0">
                <a:solidFill>
                  <a:schemeClr val="bg1"/>
                </a:solidFill>
              </a:rPr>
              <a:t>Plan your course of action</a:t>
            </a:r>
          </a:p>
          <a:p>
            <a:pPr lvl="1">
              <a:buClr>
                <a:schemeClr val="tx2"/>
              </a:buClr>
            </a:pPr>
            <a:r>
              <a:rPr lang="en-US" dirty="0">
                <a:solidFill>
                  <a:schemeClr val="bg1"/>
                </a:solidFill>
              </a:rPr>
              <a:t>Choose your goal – be specific</a:t>
            </a:r>
          </a:p>
          <a:p>
            <a:pPr lvl="1">
              <a:buClr>
                <a:schemeClr val="tx2"/>
              </a:buClr>
            </a:pPr>
            <a:r>
              <a:rPr lang="en-US" dirty="0">
                <a:solidFill>
                  <a:schemeClr val="bg1"/>
                </a:solidFill>
              </a:rPr>
              <a:t>Think through your maneuver</a:t>
            </a:r>
          </a:p>
          <a:p>
            <a:pPr lvl="1">
              <a:buClr>
                <a:schemeClr val="tx2"/>
              </a:buClr>
            </a:pPr>
            <a:r>
              <a:rPr lang="en-US" dirty="0">
                <a:solidFill>
                  <a:schemeClr val="bg1"/>
                </a:solidFill>
              </a:rPr>
              <a:t>Plan an “escape” route in case things don’t work out</a:t>
            </a:r>
          </a:p>
          <a:p>
            <a:pPr>
              <a:buClr>
                <a:schemeClr val="tx2"/>
              </a:buCl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74779" y="2513536"/>
            <a:ext cx="4359845" cy="3079405"/>
          </a:xfrm>
          <a:prstGeom prst="rect">
            <a:avLst/>
          </a:prstGeom>
          <a:effectLst>
            <a:outerShdw blurRad="50800" dist="38100" dir="2700000" algn="tl" rotWithShape="0">
              <a:prstClr val="black">
                <a:alpha val="40000"/>
              </a:prstClr>
            </a:outerShdw>
          </a:effectLst>
        </p:spPr>
      </p:pic>
      <p:sp>
        <p:nvSpPr>
          <p:cNvPr id="9" name="Flowchart: Summing Junction 8"/>
          <p:cNvSpPr/>
          <p:nvPr/>
        </p:nvSpPr>
        <p:spPr>
          <a:xfrm>
            <a:off x="7512395" y="2572512"/>
            <a:ext cx="274320" cy="274320"/>
          </a:xfrm>
          <a:prstGeom prst="flowChartSummingJuncti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Curved Connector 11"/>
          <p:cNvCxnSpPr/>
          <p:nvPr/>
        </p:nvCxnSpPr>
        <p:spPr>
          <a:xfrm rot="5400000" flipH="1" flipV="1">
            <a:off x="6037926" y="3323083"/>
            <a:ext cx="2019298" cy="1203960"/>
          </a:xfrm>
          <a:prstGeom prst="curvedConnector3">
            <a:avLst>
              <a:gd name="adj1" fmla="val 50000"/>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19168410">
            <a:off x="6495982" y="1643879"/>
            <a:ext cx="1103185" cy="2540439"/>
          </a:xfrm>
          <a:prstGeom prst="arc">
            <a:avLst>
              <a:gd name="adj1" fmla="val 17380672"/>
              <a:gd name="adj2" fmla="val 0"/>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4104003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905861C-E3E7-482F-A3A4-052BA7958943}" type="slidenum">
              <a:rPr lang="en-US" smtClean="0"/>
              <a:pPr/>
              <a:t>33</a:t>
            </a:fld>
            <a:endParaRPr lang="en-US" dirty="0"/>
          </a:p>
        </p:txBody>
      </p:sp>
      <p:sp>
        <p:nvSpPr>
          <p:cNvPr id="4" name="Title 3"/>
          <p:cNvSpPr>
            <a:spLocks noGrp="1"/>
          </p:cNvSpPr>
          <p:nvPr>
            <p:ph type="title"/>
          </p:nvPr>
        </p:nvSpPr>
        <p:spPr/>
        <p:txBody>
          <a:bodyPr>
            <a:noAutofit/>
          </a:bodyPr>
          <a:lstStyle/>
          <a:p>
            <a:pPr algn="ctr"/>
            <a:r>
              <a:rPr lang="en-US" sz="4400" dirty="0">
                <a:solidFill>
                  <a:srgbClr val="FFFF00"/>
                </a:solidFill>
              </a:rPr>
              <a:t>Use C</a:t>
            </a:r>
            <a:r>
              <a:rPr lang="en-US" sz="4000" dirty="0">
                <a:solidFill>
                  <a:srgbClr val="FFFF00"/>
                </a:solidFill>
              </a:rPr>
              <a:t>onditions to Your Advantage</a:t>
            </a:r>
          </a:p>
        </p:txBody>
      </p:sp>
      <p:sp>
        <p:nvSpPr>
          <p:cNvPr id="5" name="Content Placeholder 4"/>
          <p:cNvSpPr>
            <a:spLocks noGrp="1"/>
          </p:cNvSpPr>
          <p:nvPr>
            <p:ph idx="1"/>
          </p:nvPr>
        </p:nvSpPr>
        <p:spPr>
          <a:xfrm>
            <a:off x="457200" y="1752600"/>
            <a:ext cx="8229600" cy="4389120"/>
          </a:xfrm>
        </p:spPr>
        <p:txBody>
          <a:bodyPr/>
          <a:lstStyle/>
          <a:p>
            <a:pPr>
              <a:buClr>
                <a:schemeClr val="accent1"/>
              </a:buClr>
            </a:pPr>
            <a:r>
              <a:rPr lang="en-US" dirty="0">
                <a:solidFill>
                  <a:schemeClr val="bg1"/>
                </a:solidFill>
              </a:rPr>
              <a:t>When possible, perform low speed maneuvers while 	going into the wind or current</a:t>
            </a:r>
          </a:p>
          <a:p>
            <a:pPr>
              <a:buClr>
                <a:schemeClr val="accent1"/>
              </a:buClr>
            </a:pPr>
            <a:r>
              <a:rPr lang="en-US" dirty="0">
                <a:solidFill>
                  <a:schemeClr val="bg1"/>
                </a:solidFill>
              </a:rPr>
              <a:t>This offsets your boat speed, reducing your speed 	relative to docks and fixed objects</a:t>
            </a:r>
          </a:p>
          <a:p>
            <a:pPr>
              <a:buClr>
                <a:schemeClr val="accent1"/>
              </a:buClr>
            </a:pPr>
            <a:r>
              <a:rPr lang="en-US" dirty="0">
                <a:solidFill>
                  <a:schemeClr val="bg1"/>
                </a:solidFill>
              </a:rPr>
              <a:t>Maintain better control at a lower speed</a:t>
            </a:r>
          </a:p>
          <a:p>
            <a:endParaRPr lang="en-US" dirty="0"/>
          </a:p>
        </p:txBody>
      </p:sp>
      <p:grpSp>
        <p:nvGrpSpPr>
          <p:cNvPr id="2" name="Group 11"/>
          <p:cNvGrpSpPr/>
          <p:nvPr/>
        </p:nvGrpSpPr>
        <p:grpSpPr>
          <a:xfrm>
            <a:off x="838200" y="4038600"/>
            <a:ext cx="7391400" cy="2362200"/>
            <a:chOff x="990600" y="3657600"/>
            <a:chExt cx="7391400" cy="2362200"/>
          </a:xfrm>
          <a:effectLst>
            <a:outerShdw blurRad="50800" dist="38100" dir="2700000" algn="tl" rotWithShape="0">
              <a:prstClr val="black">
                <a:alpha val="40000"/>
              </a:prstClr>
            </a:outerShdw>
          </a:effectLst>
        </p:grpSpPr>
        <p:sp>
          <p:nvSpPr>
            <p:cNvPr id="11" name="Rectangle 10"/>
            <p:cNvSpPr/>
            <p:nvPr/>
          </p:nvSpPr>
          <p:spPr>
            <a:xfrm>
              <a:off x="990600" y="3657600"/>
              <a:ext cx="7391400" cy="2362200"/>
            </a:xfrm>
            <a:prstGeom prst="rect">
              <a:avLst/>
            </a:prstGeom>
            <a:solidFill>
              <a:srgbClr val="009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657600"/>
              <a:ext cx="3995738" cy="2209065"/>
            </a:xfrm>
            <a:prstGeom prst="rect">
              <a:avLst/>
            </a:prstGeom>
            <a:effectLst>
              <a:outerShdw blurRad="50800" dist="38100" dir="2700000" algn="tl" rotWithShape="0">
                <a:prstClr val="black">
                  <a:alpha val="40000"/>
                </a:prstClr>
              </a:outerShdw>
            </a:effectLst>
          </p:spPr>
        </p:pic>
      </p:grpSp>
      <p:sp>
        <p:nvSpPr>
          <p:cNvPr id="13" name="Down Arrow 12"/>
          <p:cNvSpPr/>
          <p:nvPr/>
        </p:nvSpPr>
        <p:spPr>
          <a:xfrm rot="5176680">
            <a:off x="6108827" y="4191267"/>
            <a:ext cx="1010730" cy="1143000"/>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660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7905861C-E3E7-482F-A3A4-052BA7958943}" type="slidenum">
              <a:rPr lang="en-US" smtClean="0"/>
              <a:pPr/>
              <a:t>34</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Follow your Plan</a:t>
            </a:r>
          </a:p>
        </p:txBody>
      </p:sp>
      <p:sp>
        <p:nvSpPr>
          <p:cNvPr id="5" name="Content Placeholder 4"/>
          <p:cNvSpPr>
            <a:spLocks noGrp="1"/>
          </p:cNvSpPr>
          <p:nvPr>
            <p:ph idx="1"/>
          </p:nvPr>
        </p:nvSpPr>
        <p:spPr>
          <a:xfrm>
            <a:off x="457200" y="1828800"/>
            <a:ext cx="5130685" cy="4389120"/>
          </a:xfrm>
        </p:spPr>
        <p:txBody>
          <a:bodyPr>
            <a:normAutofit/>
          </a:bodyPr>
          <a:lstStyle/>
          <a:p>
            <a:pPr>
              <a:buClr>
                <a:schemeClr val="tx2"/>
              </a:buClr>
            </a:pPr>
            <a:r>
              <a:rPr lang="en-US" dirty="0">
                <a:solidFill>
                  <a:schemeClr val="bg1"/>
                </a:solidFill>
              </a:rPr>
              <a:t>Execute your maneuver as planned</a:t>
            </a:r>
          </a:p>
          <a:p>
            <a:pPr>
              <a:buClr>
                <a:schemeClr val="tx2"/>
              </a:buClr>
            </a:pPr>
            <a:r>
              <a:rPr lang="en-US" dirty="0">
                <a:solidFill>
                  <a:schemeClr val="bg1"/>
                </a:solidFill>
              </a:rPr>
              <a:t>Observe how the boat responds </a:t>
            </a:r>
          </a:p>
          <a:p>
            <a:pPr>
              <a:buClr>
                <a:schemeClr val="tx2"/>
              </a:buClr>
            </a:pPr>
            <a:r>
              <a:rPr lang="en-US" dirty="0">
                <a:solidFill>
                  <a:schemeClr val="bg1"/>
                </a:solidFill>
              </a:rPr>
              <a:t>Make adjustments as necessary</a:t>
            </a:r>
          </a:p>
          <a:p>
            <a:pPr>
              <a:buClr>
                <a:schemeClr val="tx2"/>
              </a:buClr>
            </a:pPr>
            <a:r>
              <a:rPr lang="en-US" dirty="0">
                <a:solidFill>
                  <a:schemeClr val="bg1"/>
                </a:solidFill>
              </a:rPr>
              <a:t>If you can’t complete the maneuver safely:</a:t>
            </a:r>
          </a:p>
          <a:p>
            <a:pPr lvl="1">
              <a:buClr>
                <a:schemeClr val="tx2"/>
              </a:buClr>
            </a:pPr>
            <a:r>
              <a:rPr lang="en-US" dirty="0">
                <a:solidFill>
                  <a:schemeClr val="bg1"/>
                </a:solidFill>
              </a:rPr>
              <a:t>Use your escape route</a:t>
            </a:r>
          </a:p>
          <a:p>
            <a:pPr lvl="1">
              <a:buClr>
                <a:schemeClr val="tx2"/>
              </a:buClr>
            </a:pPr>
            <a:r>
              <a:rPr lang="en-US" dirty="0">
                <a:solidFill>
                  <a:schemeClr val="bg1"/>
                </a:solidFill>
              </a:rPr>
              <a:t>Determine what went wrong</a:t>
            </a:r>
          </a:p>
          <a:p>
            <a:pPr lvl="1">
              <a:buClr>
                <a:schemeClr val="tx2"/>
              </a:buClr>
            </a:pPr>
            <a:r>
              <a:rPr lang="en-US" dirty="0">
                <a:solidFill>
                  <a:schemeClr val="bg1"/>
                </a:solidFill>
              </a:rPr>
              <a:t>Adjust your plan and try again</a:t>
            </a:r>
          </a:p>
          <a:p>
            <a:pPr>
              <a:buClr>
                <a:schemeClr val="tx2"/>
              </a:buCl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090622" y="2453178"/>
            <a:ext cx="4251960" cy="3003205"/>
          </a:xfrm>
          <a:prstGeom prst="rect">
            <a:avLst/>
          </a:prstGeom>
          <a:effectLst>
            <a:outerShdw blurRad="50800" dist="38100" dir="2700000" algn="tl" rotWithShape="0">
              <a:prstClr val="black">
                <a:alpha val="40000"/>
              </a:prstClr>
            </a:outerShdw>
          </a:effectLst>
        </p:spPr>
      </p:pic>
      <p:sp>
        <p:nvSpPr>
          <p:cNvPr id="7" name="Flowchart: Summing Junction 6"/>
          <p:cNvSpPr/>
          <p:nvPr/>
        </p:nvSpPr>
        <p:spPr>
          <a:xfrm>
            <a:off x="7473234" y="2606040"/>
            <a:ext cx="274320" cy="274320"/>
          </a:xfrm>
          <a:prstGeom prst="flowChartSummingJunction">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Curved Connector 9"/>
          <p:cNvCxnSpPr/>
          <p:nvPr/>
        </p:nvCxnSpPr>
        <p:spPr>
          <a:xfrm rot="5400000" flipH="1" flipV="1">
            <a:off x="6166405" y="3527733"/>
            <a:ext cx="2019298" cy="1203960"/>
          </a:xfrm>
          <a:prstGeom prst="curvedConnector3">
            <a:avLst>
              <a:gd name="adj1" fmla="val 50000"/>
            </a:avLst>
          </a:prstGeom>
          <a:ln w="127000">
            <a:solidFill>
              <a:srgbClr val="008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8" name="Curved Connector 7"/>
          <p:cNvCxnSpPr/>
          <p:nvPr/>
        </p:nvCxnSpPr>
        <p:spPr>
          <a:xfrm rot="5400000" flipH="1" flipV="1">
            <a:off x="5998764" y="3407881"/>
            <a:ext cx="2019298" cy="1203960"/>
          </a:xfrm>
          <a:prstGeom prst="curvedConnector3">
            <a:avLst>
              <a:gd name="adj1" fmla="val 50000"/>
            </a:avLst>
          </a:prstGeom>
          <a:ln w="5715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rot="19168410">
            <a:off x="6456821" y="1677407"/>
            <a:ext cx="1103185" cy="2540439"/>
          </a:xfrm>
          <a:prstGeom prst="arc">
            <a:avLst>
              <a:gd name="adj1" fmla="val 17380672"/>
              <a:gd name="adj2" fmla="val 0"/>
            </a:avLst>
          </a:prstGeom>
          <a:ln w="57150">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9623832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35</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Low Speed Maneuvering</a:t>
            </a:r>
          </a:p>
        </p:txBody>
      </p:sp>
      <p:sp>
        <p:nvSpPr>
          <p:cNvPr id="5" name="Content Placeholder 4"/>
          <p:cNvSpPr>
            <a:spLocks noGrp="1"/>
          </p:cNvSpPr>
          <p:nvPr>
            <p:ph idx="1"/>
          </p:nvPr>
        </p:nvSpPr>
        <p:spPr>
          <a:xfrm>
            <a:off x="457200" y="1828800"/>
            <a:ext cx="6400800" cy="4389120"/>
          </a:xfrm>
        </p:spPr>
        <p:txBody>
          <a:bodyPr>
            <a:normAutofit fontScale="85000" lnSpcReduction="20000"/>
          </a:bodyPr>
          <a:lstStyle/>
          <a:p>
            <a:pPr marL="0" indent="0">
              <a:buNone/>
            </a:pPr>
            <a:r>
              <a:rPr lang="en-US" dirty="0">
                <a:solidFill>
                  <a:schemeClr val="bg1"/>
                </a:solidFill>
              </a:rPr>
              <a:t>When operating at low speeds:</a:t>
            </a:r>
          </a:p>
          <a:p>
            <a:pPr>
              <a:buClr>
                <a:schemeClr val="accent1"/>
              </a:buClr>
            </a:pPr>
            <a:r>
              <a:rPr lang="en-US" dirty="0">
                <a:solidFill>
                  <a:schemeClr val="bg1"/>
                </a:solidFill>
              </a:rPr>
              <a:t>Thrust is low</a:t>
            </a:r>
          </a:p>
          <a:p>
            <a:pPr>
              <a:buClr>
                <a:schemeClr val="accent1"/>
              </a:buClr>
            </a:pPr>
            <a:r>
              <a:rPr lang="en-US" dirty="0">
                <a:solidFill>
                  <a:schemeClr val="bg1"/>
                </a:solidFill>
              </a:rPr>
              <a:t>Steering is less effective</a:t>
            </a:r>
          </a:p>
          <a:p>
            <a:pPr>
              <a:buClr>
                <a:schemeClr val="accent1"/>
              </a:buClr>
            </a:pPr>
            <a:r>
              <a:rPr lang="en-US" dirty="0">
                <a:solidFill>
                  <a:schemeClr val="bg1"/>
                </a:solidFill>
              </a:rPr>
              <a:t>The effects of wind and current are greater</a:t>
            </a:r>
          </a:p>
          <a:p>
            <a:pPr>
              <a:buClr>
                <a:schemeClr val="accent1"/>
              </a:buClr>
            </a:pPr>
            <a:r>
              <a:rPr lang="en-US" dirty="0">
                <a:solidFill>
                  <a:schemeClr val="bg1"/>
                </a:solidFill>
              </a:rPr>
              <a:t>Rotational momentum and prop walk are more noticeable</a:t>
            </a:r>
          </a:p>
          <a:p>
            <a:endParaRPr lang="en-US" dirty="0">
              <a:solidFill>
                <a:schemeClr val="bg1"/>
              </a:solidFill>
            </a:endParaRPr>
          </a:p>
          <a:p>
            <a:pPr marL="0" indent="0">
              <a:buNone/>
            </a:pPr>
            <a:r>
              <a:rPr lang="en-US" dirty="0">
                <a:solidFill>
                  <a:schemeClr val="bg1"/>
                </a:solidFill>
              </a:rPr>
              <a:t>Practical techniques for low speeds:</a:t>
            </a:r>
          </a:p>
          <a:p>
            <a:pPr>
              <a:buClr>
                <a:schemeClr val="accent1"/>
              </a:buClr>
            </a:pPr>
            <a:r>
              <a:rPr lang="en-US" dirty="0">
                <a:solidFill>
                  <a:schemeClr val="bg1"/>
                </a:solidFill>
              </a:rPr>
              <a:t>Counter-steer to maintain your heading</a:t>
            </a:r>
          </a:p>
          <a:p>
            <a:pPr>
              <a:buClr>
                <a:schemeClr val="accent1"/>
              </a:buClr>
            </a:pPr>
            <a:r>
              <a:rPr lang="en-US" dirty="0">
                <a:solidFill>
                  <a:schemeClr val="bg1"/>
                </a:solidFill>
              </a:rPr>
              <a:t>Make the most of your steering</a:t>
            </a:r>
          </a:p>
          <a:p>
            <a:pPr>
              <a:buClr>
                <a:schemeClr val="accent1"/>
              </a:buClr>
            </a:pPr>
            <a:r>
              <a:rPr lang="en-US" dirty="0">
                <a:solidFill>
                  <a:schemeClr val="bg1"/>
                </a:solidFill>
              </a:rPr>
              <a:t>Use intermittent thrust</a:t>
            </a:r>
          </a:p>
          <a:p>
            <a:pPr>
              <a:buClr>
                <a:schemeClr val="accent1"/>
              </a:buClr>
            </a:pPr>
            <a:r>
              <a:rPr lang="en-US" dirty="0">
                <a:solidFill>
                  <a:schemeClr val="bg1"/>
                </a:solidFill>
              </a:rPr>
              <a:t>Stopping the boat</a:t>
            </a:r>
          </a:p>
          <a:p>
            <a:pPr>
              <a:buClr>
                <a:schemeClr val="accent1"/>
              </a:buClr>
            </a:pPr>
            <a:r>
              <a:rPr lang="en-US" dirty="0">
                <a:solidFill>
                  <a:schemeClr val="bg1"/>
                </a:solidFill>
              </a:rPr>
              <a:t>Close quarters maneuvering</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2514600"/>
            <a:ext cx="20574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6485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19400"/>
            <a:ext cx="4817331" cy="3657600"/>
          </a:xfrm>
          <a:prstGeom prst="rect">
            <a:avLst/>
          </a:prstGeom>
        </p:spPr>
      </p:pic>
      <p:sp>
        <p:nvSpPr>
          <p:cNvPr id="13" name="Slide Number Placeholder 12"/>
          <p:cNvSpPr>
            <a:spLocks noGrp="1"/>
          </p:cNvSpPr>
          <p:nvPr>
            <p:ph type="sldNum" sz="quarter" idx="12"/>
          </p:nvPr>
        </p:nvSpPr>
        <p:spPr/>
        <p:txBody>
          <a:bodyPr/>
          <a:lstStyle/>
          <a:p>
            <a:fld id="{7905861C-E3E7-482F-A3A4-052BA7958943}" type="slidenum">
              <a:rPr lang="en-US" smtClean="0"/>
              <a:pPr/>
              <a:t>36</a:t>
            </a:fld>
            <a:endParaRPr lang="en-US" dirty="0"/>
          </a:p>
        </p:txBody>
      </p:sp>
      <p:sp>
        <p:nvSpPr>
          <p:cNvPr id="4" name="Title 3"/>
          <p:cNvSpPr>
            <a:spLocks noGrp="1"/>
          </p:cNvSpPr>
          <p:nvPr>
            <p:ph type="title"/>
          </p:nvPr>
        </p:nvSpPr>
        <p:spPr>
          <a:xfrm>
            <a:off x="457200" y="0"/>
            <a:ext cx="8229600" cy="1143000"/>
          </a:xfrm>
        </p:spPr>
        <p:txBody>
          <a:bodyPr/>
          <a:lstStyle/>
          <a:p>
            <a:pPr algn="ctr"/>
            <a:r>
              <a:rPr lang="en-US" dirty="0">
                <a:solidFill>
                  <a:srgbClr val="FFFF00"/>
                </a:solidFill>
              </a:rPr>
              <a:t>Maintaining Your Heading</a:t>
            </a:r>
          </a:p>
        </p:txBody>
      </p:sp>
      <p:sp>
        <p:nvSpPr>
          <p:cNvPr id="5" name="Content Placeholder 4"/>
          <p:cNvSpPr>
            <a:spLocks noGrp="1"/>
          </p:cNvSpPr>
          <p:nvPr>
            <p:ph idx="1"/>
          </p:nvPr>
        </p:nvSpPr>
        <p:spPr>
          <a:xfrm>
            <a:off x="381000" y="1524000"/>
            <a:ext cx="8229600" cy="4389120"/>
          </a:xfrm>
        </p:spPr>
        <p:txBody>
          <a:bodyPr/>
          <a:lstStyle/>
          <a:p>
            <a:pPr marL="0" indent="0" algn="ctr">
              <a:buNone/>
            </a:pPr>
            <a:r>
              <a:rPr lang="en-US" dirty="0">
                <a:solidFill>
                  <a:schemeClr val="bg1"/>
                </a:solidFill>
              </a:rPr>
              <a:t>A boat will tend to wander at low speeds.  This is due to wind, current, and rotational momentum.</a:t>
            </a:r>
          </a:p>
          <a:p>
            <a:endParaRPr lang="en-US" dirty="0"/>
          </a:p>
        </p:txBody>
      </p:sp>
      <p:sp>
        <p:nvSpPr>
          <p:cNvPr id="11" name="Rectangle 3"/>
          <p:cNvSpPr txBox="1">
            <a:spLocks noChangeArrowheads="1"/>
          </p:cNvSpPr>
          <p:nvPr/>
        </p:nvSpPr>
        <p:spPr>
          <a:xfrm>
            <a:off x="5105400" y="2667000"/>
            <a:ext cx="3886200" cy="4049078"/>
          </a:xfrm>
          <a:prstGeom prst="rect">
            <a:avLst/>
          </a:prstGeom>
          <a:effectLst/>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defRPr/>
            </a:pPr>
            <a:r>
              <a:rPr lang="en-US" sz="2600" dirty="0">
                <a:solidFill>
                  <a:schemeClr val="bg1"/>
                </a:solidFill>
              </a:rPr>
              <a:t>Steer to a specific target on the horizon</a:t>
            </a:r>
          </a:p>
          <a:p>
            <a:pPr lvl="1">
              <a:defRPr/>
            </a:pPr>
            <a:r>
              <a:rPr lang="en-US" sz="2600" dirty="0">
                <a:solidFill>
                  <a:schemeClr val="bg1"/>
                </a:solidFill>
              </a:rPr>
              <a:t>Anticipate changes in heading</a:t>
            </a:r>
          </a:p>
          <a:p>
            <a:pPr lvl="1">
              <a:defRPr/>
            </a:pPr>
            <a:r>
              <a:rPr lang="en-US" sz="2600" dirty="0">
                <a:solidFill>
                  <a:schemeClr val="bg1"/>
                </a:solidFill>
              </a:rPr>
              <a:t>Counter-steer to correct for the movement </a:t>
            </a:r>
          </a:p>
          <a:p>
            <a:pPr lvl="1">
              <a:defRPr/>
            </a:pPr>
            <a:r>
              <a:rPr lang="en-US" sz="2600" dirty="0">
                <a:solidFill>
                  <a:schemeClr val="bg1"/>
                </a:solidFill>
              </a:rPr>
              <a:t>Adjust your target for wind and current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971800"/>
            <a:ext cx="3657600" cy="3657600"/>
          </a:xfrm>
          <a:prstGeom prst="rect">
            <a:avLst/>
          </a:prstGeom>
        </p:spPr>
      </p:pic>
    </p:spTree>
    <p:extLst>
      <p:ext uri="{BB962C8B-B14F-4D97-AF65-F5344CB8AC3E}">
        <p14:creationId xmlns:p14="http://schemas.microsoft.com/office/powerpoint/2010/main" val="47144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3000"/>
                                  </p:stCondLst>
                                  <p:childTnLst>
                                    <p:animRot by="1500000">
                                      <p:cBhvr>
                                        <p:cTn id="6" dur="1000" fill="hold"/>
                                        <p:tgtEl>
                                          <p:spTgt spid="12"/>
                                        </p:tgtEl>
                                        <p:attrNameLst>
                                          <p:attrName>r</p:attrName>
                                        </p:attrNameLst>
                                      </p:cBhvr>
                                    </p:animRot>
                                  </p:childTnLst>
                                </p:cTn>
                              </p:par>
                            </p:childTnLst>
                          </p:cTn>
                        </p:par>
                        <p:par>
                          <p:cTn id="7" fill="hold">
                            <p:stCondLst>
                              <p:cond delay="4000"/>
                            </p:stCondLst>
                            <p:childTnLst>
                              <p:par>
                                <p:cTn id="8" presetID="8" presetClass="emph" presetSubtype="0" fill="hold" nodeType="afterEffect">
                                  <p:stCondLst>
                                    <p:cond delay="0"/>
                                  </p:stCondLst>
                                  <p:childTnLst>
                                    <p:animRot by="-3000000">
                                      <p:cBhvr>
                                        <p:cTn id="9" dur="2000" fill="hold"/>
                                        <p:tgtEl>
                                          <p:spTgt spid="12"/>
                                        </p:tgtEl>
                                        <p:attrNameLst>
                                          <p:attrName>r</p:attrName>
                                        </p:attrNameLst>
                                      </p:cBhvr>
                                    </p:animRot>
                                  </p:childTnLst>
                                </p:cTn>
                              </p:par>
                            </p:childTnLst>
                          </p:cTn>
                        </p:par>
                        <p:par>
                          <p:cTn id="10" fill="hold">
                            <p:stCondLst>
                              <p:cond delay="6000"/>
                            </p:stCondLst>
                            <p:childTnLst>
                              <p:par>
                                <p:cTn id="11" presetID="8" presetClass="emph" presetSubtype="0" fill="hold" nodeType="afterEffect">
                                  <p:stCondLst>
                                    <p:cond delay="0"/>
                                  </p:stCondLst>
                                  <p:childTnLst>
                                    <p:animRot by="3000000">
                                      <p:cBhvr>
                                        <p:cTn id="12" dur="2000" fill="hold"/>
                                        <p:tgtEl>
                                          <p:spTgt spid="12"/>
                                        </p:tgtEl>
                                        <p:attrNameLst>
                                          <p:attrName>r</p:attrName>
                                        </p:attrNameLst>
                                      </p:cBhvr>
                                    </p:animRot>
                                  </p:childTnLst>
                                </p:cTn>
                              </p:par>
                            </p:childTnLst>
                          </p:cTn>
                        </p:par>
                        <p:par>
                          <p:cTn id="13" fill="hold">
                            <p:stCondLst>
                              <p:cond delay="8000"/>
                            </p:stCondLst>
                            <p:childTnLst>
                              <p:par>
                                <p:cTn id="14" presetID="8" presetClass="emph" presetSubtype="0" fill="hold" nodeType="afterEffect">
                                  <p:stCondLst>
                                    <p:cond delay="0"/>
                                  </p:stCondLst>
                                  <p:childTnLst>
                                    <p:animRot by="-2100000">
                                      <p:cBhvr>
                                        <p:cTn id="15" dur="2000" fill="hold"/>
                                        <p:tgtEl>
                                          <p:spTgt spid="12"/>
                                        </p:tgtEl>
                                        <p:attrNameLst>
                                          <p:attrName>r</p:attrName>
                                        </p:attrNameLst>
                                      </p:cBhvr>
                                    </p:animRot>
                                  </p:childTnLst>
                                </p:cTn>
                              </p:par>
                            </p:childTnLst>
                          </p:cTn>
                        </p:par>
                        <p:par>
                          <p:cTn id="16" fill="hold">
                            <p:stCondLst>
                              <p:cond delay="10000"/>
                            </p:stCondLst>
                            <p:childTnLst>
                              <p:par>
                                <p:cTn id="17" presetID="8" presetClass="emph" presetSubtype="0" fill="hold" nodeType="afterEffect">
                                  <p:stCondLst>
                                    <p:cond delay="0"/>
                                  </p:stCondLst>
                                  <p:childTnLst>
                                    <p:animRot by="1200000">
                                      <p:cBhvr>
                                        <p:cTn id="18" dur="2000" fill="hold"/>
                                        <p:tgtEl>
                                          <p:spTgt spid="12"/>
                                        </p:tgtEl>
                                        <p:attrNameLst>
                                          <p:attrName>r</p:attrName>
                                        </p:attrNameLst>
                                      </p:cBhvr>
                                    </p:animRot>
                                  </p:childTnLst>
                                </p:cTn>
                              </p:par>
                            </p:childTnLst>
                          </p:cTn>
                        </p:par>
                        <p:par>
                          <p:cTn id="19" fill="hold">
                            <p:stCondLst>
                              <p:cond delay="12000"/>
                            </p:stCondLst>
                            <p:childTnLst>
                              <p:par>
                                <p:cTn id="20" presetID="8" presetClass="emph" presetSubtype="0" fill="hold" nodeType="afterEffect">
                                  <p:stCondLst>
                                    <p:cond delay="0"/>
                                  </p:stCondLst>
                                  <p:childTnLst>
                                    <p:animRot by="-600000">
                                      <p:cBhvr>
                                        <p:cTn id="21"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69" y="2362200"/>
            <a:ext cx="4817331" cy="3657600"/>
          </a:xfrm>
          <a:prstGeom prst="rect">
            <a:avLst/>
          </a:prstGeom>
        </p:spPr>
      </p:pic>
      <p:sp>
        <p:nvSpPr>
          <p:cNvPr id="14" name="Slide Number Placeholder 13"/>
          <p:cNvSpPr>
            <a:spLocks noGrp="1"/>
          </p:cNvSpPr>
          <p:nvPr>
            <p:ph type="sldNum" sz="quarter" idx="12"/>
          </p:nvPr>
        </p:nvSpPr>
        <p:spPr/>
        <p:txBody>
          <a:bodyPr/>
          <a:lstStyle/>
          <a:p>
            <a:fld id="{7905861C-E3E7-482F-A3A4-052BA7958943}" type="slidenum">
              <a:rPr lang="en-US" smtClean="0"/>
              <a:pPr/>
              <a:t>37</a:t>
            </a:fld>
            <a:endParaRPr lang="en-US" dirty="0"/>
          </a:p>
        </p:txBody>
      </p:sp>
      <p:sp>
        <p:nvSpPr>
          <p:cNvPr id="4" name="Title 3"/>
          <p:cNvSpPr>
            <a:spLocks noGrp="1"/>
          </p:cNvSpPr>
          <p:nvPr>
            <p:ph type="title"/>
          </p:nvPr>
        </p:nvSpPr>
        <p:spPr/>
        <p:txBody>
          <a:bodyPr>
            <a:normAutofit/>
          </a:bodyPr>
          <a:lstStyle/>
          <a:p>
            <a:r>
              <a:rPr lang="en-US" dirty="0">
                <a:solidFill>
                  <a:srgbClr val="FFFF00"/>
                </a:solidFill>
              </a:rPr>
              <a:t>Make the Most of your Steering</a:t>
            </a:r>
          </a:p>
        </p:txBody>
      </p:sp>
      <p:sp>
        <p:nvSpPr>
          <p:cNvPr id="5" name="Content Placeholder 4"/>
          <p:cNvSpPr>
            <a:spLocks noGrp="1"/>
          </p:cNvSpPr>
          <p:nvPr>
            <p:ph idx="1"/>
          </p:nvPr>
        </p:nvSpPr>
        <p:spPr>
          <a:xfrm>
            <a:off x="457200" y="1295400"/>
            <a:ext cx="8534400" cy="4389120"/>
          </a:xfrm>
        </p:spPr>
        <p:txBody>
          <a:bodyPr/>
          <a:lstStyle/>
          <a:p>
            <a:pPr marL="0" indent="0">
              <a:buNone/>
            </a:pPr>
            <a:r>
              <a:rPr lang="en-US" dirty="0">
                <a:solidFill>
                  <a:schemeClr val="bg1"/>
                </a:solidFill>
              </a:rPr>
              <a:t>Maximize steering at low speeds – only apply thrust when the wheel is pointed in the desired  direction </a:t>
            </a:r>
          </a:p>
          <a:p>
            <a:endParaRPr lang="en-US" dirty="0"/>
          </a:p>
        </p:txBody>
      </p:sp>
      <p:sp>
        <p:nvSpPr>
          <p:cNvPr id="6" name="Rectangle 3"/>
          <p:cNvSpPr txBox="1">
            <a:spLocks noChangeArrowheads="1"/>
          </p:cNvSpPr>
          <p:nvPr/>
        </p:nvSpPr>
        <p:spPr>
          <a:xfrm>
            <a:off x="5181600" y="2590800"/>
            <a:ext cx="3886200" cy="4049078"/>
          </a:xfrm>
          <a:prstGeom prst="rect">
            <a:avLst/>
          </a:prstGeom>
          <a:effectLst/>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defRPr/>
            </a:pPr>
            <a:r>
              <a:rPr lang="en-US" sz="2600" dirty="0">
                <a:solidFill>
                  <a:schemeClr val="bg1"/>
                </a:solidFill>
              </a:rPr>
              <a:t>Shift to neutral</a:t>
            </a:r>
          </a:p>
          <a:p>
            <a:pPr lvl="1">
              <a:defRPr/>
            </a:pPr>
            <a:r>
              <a:rPr lang="en-US" sz="2600" dirty="0">
                <a:solidFill>
                  <a:schemeClr val="bg1"/>
                </a:solidFill>
              </a:rPr>
              <a:t>Turn the wheel</a:t>
            </a:r>
          </a:p>
          <a:p>
            <a:pPr lvl="1">
              <a:defRPr/>
            </a:pPr>
            <a:r>
              <a:rPr lang="en-US" sz="2600" dirty="0">
                <a:solidFill>
                  <a:schemeClr val="bg1"/>
                </a:solidFill>
              </a:rPr>
              <a:t>Apply momentary throttle</a:t>
            </a:r>
          </a:p>
          <a:p>
            <a:pPr lvl="1">
              <a:defRPr/>
            </a:pPr>
            <a:r>
              <a:rPr lang="en-US" sz="2600" dirty="0">
                <a:solidFill>
                  <a:schemeClr val="bg1"/>
                </a:solidFill>
              </a:rPr>
              <a:t>Shift back to neutral</a:t>
            </a:r>
          </a:p>
          <a:p>
            <a:pPr lvl="1">
              <a:defRPr/>
            </a:pPr>
            <a:r>
              <a:rPr lang="en-US" sz="2600" dirty="0">
                <a:solidFill>
                  <a:schemeClr val="bg1"/>
                </a:solidFill>
              </a:rPr>
              <a:t>Coast and observe</a:t>
            </a:r>
          </a:p>
          <a:p>
            <a:pPr lvl="1">
              <a:defRPr/>
            </a:pPr>
            <a:r>
              <a:rPr lang="en-US" sz="2600" dirty="0">
                <a:solidFill>
                  <a:schemeClr val="bg1"/>
                </a:solidFill>
              </a:rPr>
              <a:t>Adjust the steering and repeat as needed</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895600"/>
            <a:ext cx="4817331" cy="3657600"/>
          </a:xfrm>
          <a:prstGeom prst="rect">
            <a:avLst/>
          </a:prstGeom>
        </p:spPr>
      </p:pic>
      <p:cxnSp>
        <p:nvCxnSpPr>
          <p:cNvPr id="12" name="Straight Arrow Connector 11"/>
          <p:cNvCxnSpPr/>
          <p:nvPr/>
        </p:nvCxnSpPr>
        <p:spPr>
          <a:xfrm flipH="1">
            <a:off x="4724400" y="2667000"/>
            <a:ext cx="762000" cy="1524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581400" y="3124200"/>
            <a:ext cx="1905000"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914107" y="3597275"/>
            <a:ext cx="572293" cy="593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029200" y="4419600"/>
            <a:ext cx="457200" cy="2514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895600"/>
            <a:ext cx="3657600" cy="3657600"/>
          </a:xfrm>
          <a:prstGeom prst="rect">
            <a:avLst/>
          </a:prstGeom>
        </p:spPr>
      </p:pic>
    </p:spTree>
    <p:extLst>
      <p:ext uri="{BB962C8B-B14F-4D97-AF65-F5344CB8AC3E}">
        <p14:creationId xmlns:p14="http://schemas.microsoft.com/office/powerpoint/2010/main" val="4180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8" presetClass="emph" presetSubtype="0" fill="hold" nodeType="withEffect">
                                  <p:stCondLst>
                                    <p:cond delay="0"/>
                                  </p:stCondLst>
                                  <p:childTnLst>
                                    <p:animRot by="16200000">
                                      <p:cBhvr>
                                        <p:cTn id="20" dur="2000" fill="hold"/>
                                        <p:tgtEl>
                                          <p:spTgt spid="25"/>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38</a:t>
            </a:fld>
            <a:endParaRPr lang="en-US" dirty="0"/>
          </a:p>
        </p:txBody>
      </p:sp>
      <p:sp>
        <p:nvSpPr>
          <p:cNvPr id="4" name="Title 3"/>
          <p:cNvSpPr>
            <a:spLocks noGrp="1"/>
          </p:cNvSpPr>
          <p:nvPr>
            <p:ph type="title"/>
          </p:nvPr>
        </p:nvSpPr>
        <p:spPr/>
        <p:txBody>
          <a:bodyPr>
            <a:normAutofit/>
          </a:bodyPr>
          <a:lstStyle/>
          <a:p>
            <a:r>
              <a:rPr lang="en-US" dirty="0">
                <a:solidFill>
                  <a:srgbClr val="FFFF00"/>
                </a:solidFill>
              </a:rPr>
              <a:t>Use Intermittent Power</a:t>
            </a:r>
          </a:p>
        </p:txBody>
      </p:sp>
      <p:sp>
        <p:nvSpPr>
          <p:cNvPr id="5" name="Content Placeholder 4"/>
          <p:cNvSpPr>
            <a:spLocks noGrp="1"/>
          </p:cNvSpPr>
          <p:nvPr>
            <p:ph idx="1"/>
          </p:nvPr>
        </p:nvSpPr>
        <p:spPr>
          <a:xfrm>
            <a:off x="457200" y="1524000"/>
            <a:ext cx="8229600" cy="4389120"/>
          </a:xfrm>
        </p:spPr>
        <p:txBody>
          <a:bodyPr/>
          <a:lstStyle/>
          <a:p>
            <a:pPr marL="0" indent="0">
              <a:buNone/>
            </a:pPr>
            <a:r>
              <a:rPr lang="en-US" dirty="0">
                <a:solidFill>
                  <a:schemeClr val="bg1"/>
                </a:solidFill>
              </a:rPr>
              <a:t>At idle speed, a boat will go 5-7 miles per hour.  Use intermittent thrust to go even slower:</a:t>
            </a:r>
          </a:p>
        </p:txBody>
      </p:sp>
      <p:sp>
        <p:nvSpPr>
          <p:cNvPr id="11" name="Content Placeholder 2"/>
          <p:cNvSpPr txBox="1">
            <a:spLocks/>
          </p:cNvSpPr>
          <p:nvPr/>
        </p:nvSpPr>
        <p:spPr>
          <a:xfrm>
            <a:off x="5469441" y="2667000"/>
            <a:ext cx="3674559" cy="4525963"/>
          </a:xfrm>
          <a:prstGeom prst="rect">
            <a:avLst/>
          </a:prstGeom>
          <a:effectLst/>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Bef>
                <a:spcPts val="0"/>
              </a:spcBef>
              <a:buClr>
                <a:schemeClr val="accent1"/>
              </a:buClr>
            </a:pPr>
            <a:r>
              <a:rPr lang="en-US" sz="2800" dirty="0">
                <a:solidFill>
                  <a:schemeClr val="bg1"/>
                </a:solidFill>
              </a:rPr>
              <a:t>Shift into forward briefly  “1-2-3”</a:t>
            </a:r>
          </a:p>
          <a:p>
            <a:pPr>
              <a:spcBef>
                <a:spcPts val="0"/>
              </a:spcBef>
              <a:buClr>
                <a:schemeClr val="accent1"/>
              </a:buClr>
            </a:pPr>
            <a:r>
              <a:rPr lang="en-US" sz="2800" dirty="0">
                <a:solidFill>
                  <a:schemeClr val="bg1"/>
                </a:solidFill>
              </a:rPr>
              <a:t>Shift into neutral and coast</a:t>
            </a:r>
          </a:p>
          <a:p>
            <a:pPr>
              <a:spcBef>
                <a:spcPts val="0"/>
              </a:spcBef>
              <a:buClr>
                <a:schemeClr val="accent1"/>
              </a:buClr>
            </a:pPr>
            <a:r>
              <a:rPr lang="en-US" sz="2800" dirty="0">
                <a:solidFill>
                  <a:schemeClr val="bg1"/>
                </a:solidFill>
              </a:rPr>
              <a:t>Directional control will diminish</a:t>
            </a:r>
          </a:p>
          <a:p>
            <a:pPr>
              <a:spcBef>
                <a:spcPts val="0"/>
              </a:spcBef>
              <a:buClr>
                <a:schemeClr val="accent1"/>
              </a:buClr>
            </a:pPr>
            <a:r>
              <a:rPr lang="en-US" sz="2800" dirty="0">
                <a:solidFill>
                  <a:schemeClr val="bg1"/>
                </a:solidFill>
              </a:rPr>
              <a:t>Repeat as necessary to maintain your heading </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19400"/>
            <a:ext cx="4817331" cy="365760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819400"/>
            <a:ext cx="4817331" cy="3657600"/>
          </a:xfrm>
          <a:prstGeom prst="rect">
            <a:avLst/>
          </a:prstGeom>
        </p:spPr>
      </p:pic>
      <p:cxnSp>
        <p:nvCxnSpPr>
          <p:cNvPr id="26" name="Straight Arrow Connector 25"/>
          <p:cNvCxnSpPr/>
          <p:nvPr/>
        </p:nvCxnSpPr>
        <p:spPr>
          <a:xfrm flipH="1">
            <a:off x="4572000" y="2895600"/>
            <a:ext cx="762000" cy="16764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4800600" y="3657600"/>
            <a:ext cx="536684"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4953000" y="4857432"/>
            <a:ext cx="516441" cy="53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048000"/>
            <a:ext cx="3657600" cy="3657600"/>
          </a:xfrm>
          <a:prstGeom prst="rect">
            <a:avLst/>
          </a:prstGeom>
        </p:spPr>
      </p:pic>
    </p:spTree>
    <p:extLst>
      <p:ext uri="{BB962C8B-B14F-4D97-AF65-F5344CB8AC3E}">
        <p14:creationId xmlns:p14="http://schemas.microsoft.com/office/powerpoint/2010/main" val="233447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nodeType="afterEffect">
                                  <p:stCondLst>
                                    <p:cond delay="3000"/>
                                  </p:stCondLst>
                                  <p:childTnLst>
                                    <p:set>
                                      <p:cBhvr>
                                        <p:cTn id="39"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882" y="1928509"/>
            <a:ext cx="4817331" cy="3657600"/>
          </a:xfrm>
          <a:prstGeom prst="rect">
            <a:avLst/>
          </a:prstGeom>
        </p:spPr>
      </p:pic>
      <p:sp>
        <p:nvSpPr>
          <p:cNvPr id="19" name="Slide Number Placeholder 18"/>
          <p:cNvSpPr>
            <a:spLocks noGrp="1"/>
          </p:cNvSpPr>
          <p:nvPr>
            <p:ph type="sldNum" sz="quarter" idx="12"/>
          </p:nvPr>
        </p:nvSpPr>
        <p:spPr/>
        <p:txBody>
          <a:bodyPr/>
          <a:lstStyle/>
          <a:p>
            <a:fld id="{7905861C-E3E7-482F-A3A4-052BA7958943}" type="slidenum">
              <a:rPr lang="en-US" smtClean="0"/>
              <a:pPr/>
              <a:t>39</a:t>
            </a:fld>
            <a:endParaRPr lang="en-US" dirty="0"/>
          </a:p>
        </p:txBody>
      </p:sp>
      <p:sp>
        <p:nvSpPr>
          <p:cNvPr id="4" name="Title 3"/>
          <p:cNvSpPr>
            <a:spLocks noGrp="1"/>
          </p:cNvSpPr>
          <p:nvPr>
            <p:ph type="title"/>
          </p:nvPr>
        </p:nvSpPr>
        <p:spPr>
          <a:xfrm>
            <a:off x="457200" y="76200"/>
            <a:ext cx="8229600" cy="932688"/>
          </a:xfrm>
        </p:spPr>
        <p:txBody>
          <a:bodyPr/>
          <a:lstStyle/>
          <a:p>
            <a:pPr algn="ctr"/>
            <a:r>
              <a:rPr lang="en-US" dirty="0">
                <a:solidFill>
                  <a:srgbClr val="FFFF00"/>
                </a:solidFill>
              </a:rPr>
              <a:t>Stopping the Boat</a:t>
            </a:r>
          </a:p>
        </p:txBody>
      </p:sp>
      <p:sp>
        <p:nvSpPr>
          <p:cNvPr id="5" name="Content Placeholder 4"/>
          <p:cNvSpPr>
            <a:spLocks noGrp="1"/>
          </p:cNvSpPr>
          <p:nvPr>
            <p:ph idx="1"/>
          </p:nvPr>
        </p:nvSpPr>
        <p:spPr>
          <a:xfrm>
            <a:off x="457200" y="1066800"/>
            <a:ext cx="8229600" cy="4617720"/>
          </a:xfrm>
        </p:spPr>
        <p:txBody>
          <a:bodyPr/>
          <a:lstStyle/>
          <a:p>
            <a:pPr marL="0" indent="0">
              <a:buNone/>
            </a:pPr>
            <a:r>
              <a:rPr lang="en-US" dirty="0">
                <a:solidFill>
                  <a:schemeClr val="bg1"/>
                </a:solidFill>
              </a:rPr>
              <a:t>A boat underway will drift a long way after shifting to neutral.  Use reverse thrust to bring the boat to a stop.</a:t>
            </a:r>
          </a:p>
        </p:txBody>
      </p:sp>
      <p:sp>
        <p:nvSpPr>
          <p:cNvPr id="7" name="Content Placeholder 4"/>
          <p:cNvSpPr txBox="1">
            <a:spLocks/>
          </p:cNvSpPr>
          <p:nvPr/>
        </p:nvSpPr>
        <p:spPr>
          <a:xfrm>
            <a:off x="5424365" y="2105304"/>
            <a:ext cx="3686231" cy="4509369"/>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pPr>
            <a:r>
              <a:rPr lang="en-US" dirty="0">
                <a:solidFill>
                  <a:schemeClr val="bg1"/>
                </a:solidFill>
              </a:rPr>
              <a:t>Shift to Neutral</a:t>
            </a:r>
          </a:p>
          <a:p>
            <a:pPr>
              <a:buClr>
                <a:schemeClr val="accent1"/>
              </a:buClr>
            </a:pPr>
            <a:r>
              <a:rPr lang="en-US" dirty="0">
                <a:solidFill>
                  <a:schemeClr val="bg1"/>
                </a:solidFill>
              </a:rPr>
              <a:t>Straighten the wheel</a:t>
            </a:r>
          </a:p>
          <a:p>
            <a:pPr>
              <a:buClr>
                <a:schemeClr val="accent1"/>
              </a:buClr>
            </a:pPr>
            <a:r>
              <a:rPr lang="en-US" dirty="0">
                <a:solidFill>
                  <a:schemeClr val="bg1"/>
                </a:solidFill>
              </a:rPr>
              <a:t>Shift to reverse at idle speed</a:t>
            </a:r>
          </a:p>
          <a:p>
            <a:pPr>
              <a:buClr>
                <a:schemeClr val="accent1"/>
              </a:buClr>
            </a:pPr>
            <a:r>
              <a:rPr lang="en-US" dirty="0">
                <a:solidFill>
                  <a:schemeClr val="bg1"/>
                </a:solidFill>
              </a:rPr>
              <a:t>Shift to neutral when the boat reaches a complete stop</a:t>
            </a:r>
          </a:p>
        </p:txBody>
      </p:sp>
      <p:sp>
        <p:nvSpPr>
          <p:cNvPr id="8" name="Rounded Rectangle 7"/>
          <p:cNvSpPr/>
          <p:nvPr/>
        </p:nvSpPr>
        <p:spPr>
          <a:xfrm>
            <a:off x="571500" y="5732302"/>
            <a:ext cx="8001000" cy="82089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dirty="0">
                <a:solidFill>
                  <a:schemeClr val="bg1"/>
                </a:solidFill>
              </a:rPr>
              <a:t>Plan ahead and be patient. Use no more than idle speed.  </a:t>
            </a:r>
            <a:r>
              <a:rPr lang="en-US" sz="2600" b="1" u="sng" dirty="0">
                <a:solidFill>
                  <a:srgbClr val="FFFF00"/>
                </a:solidFill>
              </a:rPr>
              <a:t>Avoid sudden acceleration in reverse</a:t>
            </a:r>
            <a:r>
              <a:rPr lang="en-US" sz="2600" b="1" u="sng" dirty="0">
                <a:solidFill>
                  <a:schemeClr val="bg1"/>
                </a:solidFill>
              </a:rPr>
              <a: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882" y="1928509"/>
            <a:ext cx="4817331" cy="3657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882" y="1928509"/>
            <a:ext cx="4817331" cy="365760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457200" y="1928509"/>
            <a:ext cx="3657600" cy="3657600"/>
          </a:xfrm>
          <a:prstGeom prst="rect">
            <a:avLst/>
          </a:prstGeom>
        </p:spPr>
      </p:pic>
      <p:cxnSp>
        <p:nvCxnSpPr>
          <p:cNvPr id="14" name="Straight Arrow Connector 13"/>
          <p:cNvCxnSpPr/>
          <p:nvPr/>
        </p:nvCxnSpPr>
        <p:spPr>
          <a:xfrm flipH="1">
            <a:off x="4800601" y="2438400"/>
            <a:ext cx="741756" cy="13189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739241" y="2819400"/>
            <a:ext cx="1899559" cy="4509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123864" y="3351781"/>
            <a:ext cx="451142" cy="6326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091215" y="4214359"/>
            <a:ext cx="451142" cy="2570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08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par>
                                <p:cTn id="19" presetID="8" presetClass="emph" presetSubtype="0" fill="hold" nodeType="withEffect">
                                  <p:stCondLst>
                                    <p:cond delay="0"/>
                                  </p:stCondLst>
                                  <p:childTnLst>
                                    <p:animRot by="5400000">
                                      <p:cBhvr>
                                        <p:cTn id="20" dur="1000" fill="hold"/>
                                        <p:tgtEl>
                                          <p:spTgt spid="1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16"/>
                                        </p:tgtEl>
                                        <p:attrNameLst>
                                          <p:attrName>style.visibility</p:attrName>
                                        </p:attrNameLst>
                                      </p:cBhvr>
                                      <p:to>
                                        <p:strVal val="hidden"/>
                                      </p:to>
                                    </p:set>
                                  </p:childTnLst>
                                </p:cTn>
                              </p:par>
                            </p:childTnLst>
                          </p:cTn>
                        </p:par>
                        <p:par>
                          <p:cTn id="41" fill="hold">
                            <p:stCondLst>
                              <p:cond delay="0"/>
                            </p:stCondLst>
                            <p:childTnLst>
                              <p:par>
                                <p:cTn id="42" presetID="1" presetClass="entr" presetSubtype="0" fill="hold" grpId="0" nodeType="afterEffect">
                                  <p:stCondLst>
                                    <p:cond delay="2000"/>
                                  </p:stCondLst>
                                  <p:childTnLst>
                                    <p:set>
                                      <p:cBhvr>
                                        <p:cTn id="4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4</a:t>
            </a:fld>
            <a:endParaRPr lang="en-US" dirty="0"/>
          </a:p>
        </p:txBody>
      </p:sp>
      <p:sp>
        <p:nvSpPr>
          <p:cNvPr id="4" name="Title 3"/>
          <p:cNvSpPr>
            <a:spLocks noGrp="1"/>
          </p:cNvSpPr>
          <p:nvPr>
            <p:ph type="title"/>
          </p:nvPr>
        </p:nvSpPr>
        <p:spPr/>
        <p:txBody>
          <a:bodyPr/>
          <a:lstStyle/>
          <a:p>
            <a:pPr algn="ctr"/>
            <a:r>
              <a:rPr lang="en-US" dirty="0">
                <a:solidFill>
                  <a:srgbClr val="FFFF00"/>
                </a:solidFill>
              </a:rPr>
              <a:t>About the Program</a:t>
            </a:r>
          </a:p>
        </p:txBody>
      </p:sp>
      <p:sp>
        <p:nvSpPr>
          <p:cNvPr id="5" name="Content Placeholder 4"/>
          <p:cNvSpPr>
            <a:spLocks noGrp="1"/>
          </p:cNvSpPr>
          <p:nvPr>
            <p:ph idx="1"/>
          </p:nvPr>
        </p:nvSpPr>
        <p:spPr>
          <a:xfrm>
            <a:off x="457200" y="1828800"/>
            <a:ext cx="4191000" cy="4343400"/>
          </a:xfrm>
        </p:spPr>
        <p:txBody>
          <a:bodyPr>
            <a:normAutofit/>
          </a:bodyPr>
          <a:lstStyle/>
          <a:p>
            <a:pPr marL="0" indent="0">
              <a:buNone/>
            </a:pPr>
            <a:r>
              <a:rPr lang="en-US" dirty="0">
                <a:solidFill>
                  <a:srgbClr val="FFFF00"/>
                </a:solidFill>
              </a:rPr>
              <a:t>Hands-On Training – Basic Powerboat was developed by the United States Power Squadrons under a grant from the U. S. Coast Guard.</a:t>
            </a:r>
          </a:p>
          <a:p>
            <a:pPr marL="0" indent="0">
              <a:buNone/>
            </a:pPr>
            <a:endParaRPr lang="en-US" dirty="0">
              <a:solidFill>
                <a:srgbClr val="FFFF00"/>
              </a:solidFill>
            </a:endParaRPr>
          </a:p>
          <a:p>
            <a:pPr marL="0" indent="0">
              <a:buNone/>
            </a:pPr>
            <a:r>
              <a:rPr lang="en-US" dirty="0">
                <a:solidFill>
                  <a:srgbClr val="FFFF00"/>
                </a:solidFill>
              </a:rPr>
              <a:t>It meets the National On-Water Standards for powerboat operation and instruction</a:t>
            </a:r>
          </a:p>
          <a:p>
            <a:endParaRPr lang="en-US" dirty="0">
              <a:solidFill>
                <a:srgbClr val="FFFF00"/>
              </a:solidFill>
            </a:endParaRPr>
          </a:p>
          <a:p>
            <a:endParaRPr lang="en-US" dirty="0"/>
          </a:p>
          <a:p>
            <a:endParaRPr lang="en-US" dirty="0"/>
          </a:p>
          <a:p>
            <a:endParaRPr lang="en-US" dirty="0"/>
          </a:p>
          <a:p>
            <a:endParaRPr lang="en-US" dirty="0"/>
          </a:p>
          <a:p>
            <a:pPr marL="0" indent="0">
              <a:buClr>
                <a:schemeClr val="accent1"/>
              </a:buClr>
              <a:buNone/>
            </a:pPr>
            <a:endParaRPr lang="en-US" dirty="0"/>
          </a:p>
        </p:txBody>
      </p:sp>
      <p:pic>
        <p:nvPicPr>
          <p:cNvPr id="7" name="Picture 6" descr="274.jpg"/>
          <p:cNvPicPr>
            <a:picLocks noChangeAspect="1"/>
          </p:cNvPicPr>
          <p:nvPr/>
        </p:nvPicPr>
        <p:blipFill>
          <a:blip r:embed="rId3" cstate="print"/>
          <a:stretch>
            <a:fillRect/>
          </a:stretch>
        </p:blipFill>
        <p:spPr>
          <a:xfrm>
            <a:off x="5257800" y="2057400"/>
            <a:ext cx="3108960" cy="1695784"/>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4" cstate="print"/>
          <a:stretch>
            <a:fillRect/>
          </a:stretch>
        </p:blipFill>
        <p:spPr>
          <a:xfrm>
            <a:off x="5257800" y="4267200"/>
            <a:ext cx="3108960" cy="19441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6812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p:txBody>
          <a:bodyPr/>
          <a:lstStyle/>
          <a:p>
            <a:fld id="{7905861C-E3E7-482F-A3A4-052BA7958943}" type="slidenum">
              <a:rPr lang="en-US" smtClean="0"/>
              <a:pPr/>
              <a:t>40</a:t>
            </a:fld>
            <a:endParaRPr lang="en-US" dirty="0"/>
          </a:p>
        </p:txBody>
      </p:sp>
      <p:sp>
        <p:nvSpPr>
          <p:cNvPr id="4" name="Title 3"/>
          <p:cNvSpPr>
            <a:spLocks noGrp="1"/>
          </p:cNvSpPr>
          <p:nvPr>
            <p:ph type="title"/>
          </p:nvPr>
        </p:nvSpPr>
        <p:spPr/>
        <p:txBody>
          <a:bodyPr>
            <a:normAutofit/>
          </a:bodyPr>
          <a:lstStyle/>
          <a:p>
            <a:r>
              <a:rPr lang="en-US" sz="4400" dirty="0">
                <a:solidFill>
                  <a:srgbClr val="FFFF00"/>
                </a:solidFill>
              </a:rPr>
              <a:t>Close Quarters </a:t>
            </a:r>
            <a:r>
              <a:rPr lang="en-US" sz="4800" dirty="0">
                <a:solidFill>
                  <a:srgbClr val="FFFF00"/>
                </a:solidFill>
              </a:rPr>
              <a:t>Maneuvers</a:t>
            </a:r>
            <a:r>
              <a:rPr lang="en-US" sz="4400" dirty="0">
                <a:solidFill>
                  <a:srgbClr val="FFFF00"/>
                </a:solidFill>
              </a:rPr>
              <a:t>                 </a:t>
            </a:r>
          </a:p>
        </p:txBody>
      </p:sp>
      <p:sp>
        <p:nvSpPr>
          <p:cNvPr id="5" name="Content Placeholder 4"/>
          <p:cNvSpPr>
            <a:spLocks noGrp="1"/>
          </p:cNvSpPr>
          <p:nvPr>
            <p:ph idx="1"/>
          </p:nvPr>
        </p:nvSpPr>
        <p:spPr>
          <a:xfrm>
            <a:off x="457200" y="1828800"/>
            <a:ext cx="6019800" cy="4389120"/>
          </a:xfrm>
        </p:spPr>
        <p:txBody>
          <a:bodyPr>
            <a:normAutofit lnSpcReduction="10000"/>
          </a:bodyPr>
          <a:lstStyle/>
          <a:p>
            <a:pPr>
              <a:buClr>
                <a:schemeClr val="accent1"/>
              </a:buClr>
            </a:pPr>
            <a:r>
              <a:rPr lang="en-US" dirty="0">
                <a:solidFill>
                  <a:schemeClr val="bg1"/>
                </a:solidFill>
              </a:rPr>
              <a:t>Stay towards the center of the channel</a:t>
            </a:r>
          </a:p>
          <a:p>
            <a:pPr>
              <a:buClr>
                <a:schemeClr val="accent1"/>
              </a:buClr>
            </a:pPr>
            <a:r>
              <a:rPr lang="en-US" dirty="0">
                <a:solidFill>
                  <a:schemeClr val="bg1"/>
                </a:solidFill>
              </a:rPr>
              <a:t>When passing head-on, move to the right side of the channel</a:t>
            </a:r>
          </a:p>
          <a:p>
            <a:pPr>
              <a:buClr>
                <a:schemeClr val="accent1"/>
              </a:buClr>
            </a:pPr>
            <a:r>
              <a:rPr lang="en-US" dirty="0">
                <a:solidFill>
                  <a:schemeClr val="bg1"/>
                </a:solidFill>
              </a:rPr>
              <a:t>Make allowances for the wind</a:t>
            </a:r>
          </a:p>
          <a:p>
            <a:pPr>
              <a:buClr>
                <a:schemeClr val="accent1"/>
              </a:buClr>
            </a:pPr>
            <a:r>
              <a:rPr lang="en-US" dirty="0">
                <a:solidFill>
                  <a:schemeClr val="bg1"/>
                </a:solidFill>
              </a:rPr>
              <a:t>Maintain a safe distance from docks or other boats.</a:t>
            </a:r>
          </a:p>
          <a:p>
            <a:pPr>
              <a:buClr>
                <a:schemeClr val="accent1"/>
              </a:buClr>
            </a:pPr>
            <a:r>
              <a:rPr lang="en-US" dirty="0">
                <a:solidFill>
                  <a:schemeClr val="bg1"/>
                </a:solidFill>
              </a:rPr>
              <a:t>If you get too close to an object, STOP!  </a:t>
            </a:r>
          </a:p>
          <a:p>
            <a:pPr lvl="1"/>
            <a:r>
              <a:rPr lang="en-US" dirty="0">
                <a:solidFill>
                  <a:schemeClr val="bg1"/>
                </a:solidFill>
              </a:rPr>
              <a:t>Turning will cause your boat to pivot into the object</a:t>
            </a:r>
          </a:p>
          <a:p>
            <a:pPr lvl="1"/>
            <a:r>
              <a:rPr lang="en-US" dirty="0">
                <a:solidFill>
                  <a:schemeClr val="bg1"/>
                </a:solidFill>
              </a:rPr>
              <a:t>Back away and turn slowly so the bow clears the object</a:t>
            </a:r>
          </a:p>
          <a:p>
            <a:pPr>
              <a:buClr>
                <a:schemeClr val="accent1"/>
              </a:buClr>
            </a:pP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39765" y="1180235"/>
            <a:ext cx="2848149" cy="201168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39765" y="4075835"/>
            <a:ext cx="2848149" cy="2011680"/>
          </a:xfrm>
          <a:prstGeom prst="rect">
            <a:avLst/>
          </a:prstGeom>
          <a:effectLst>
            <a:outerShdw blurRad="50800" dist="38100" dir="2700000" algn="tl" rotWithShape="0">
              <a:prstClr val="black">
                <a:alpha val="40000"/>
              </a:prstClr>
            </a:outerShdw>
          </a:effectLst>
        </p:spPr>
      </p:pic>
      <p:sp>
        <p:nvSpPr>
          <p:cNvPr id="12" name="Rectangle 11"/>
          <p:cNvSpPr/>
          <p:nvPr/>
        </p:nvSpPr>
        <p:spPr>
          <a:xfrm rot="764380">
            <a:off x="7409226" y="2214163"/>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543800" y="1524000"/>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276663">
            <a:off x="7225497" y="1068812"/>
            <a:ext cx="1645920" cy="909962"/>
          </a:xfrm>
          <a:prstGeom prst="rect">
            <a:avLst/>
          </a:prstGeom>
        </p:spPr>
      </p:pic>
      <p:sp>
        <p:nvSpPr>
          <p:cNvPr id="14" name="Explosion 1 13"/>
          <p:cNvSpPr/>
          <p:nvPr/>
        </p:nvSpPr>
        <p:spPr>
          <a:xfrm>
            <a:off x="8153400" y="1295400"/>
            <a:ext cx="393465" cy="460227"/>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c 16"/>
          <p:cNvSpPr/>
          <p:nvPr/>
        </p:nvSpPr>
        <p:spPr>
          <a:xfrm>
            <a:off x="6629400" y="1007671"/>
            <a:ext cx="1125332" cy="1579614"/>
          </a:xfrm>
          <a:prstGeom prst="arc">
            <a:avLst>
              <a:gd name="adj1" fmla="val 17678035"/>
              <a:gd name="adj2" fmla="val 3279662"/>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Arc 17"/>
          <p:cNvSpPr/>
          <p:nvPr/>
        </p:nvSpPr>
        <p:spPr>
          <a:xfrm rot="377032">
            <a:off x="6574320" y="3087970"/>
            <a:ext cx="1125332" cy="2142421"/>
          </a:xfrm>
          <a:prstGeom prst="arc">
            <a:avLst>
              <a:gd name="adj1" fmla="val 19655737"/>
              <a:gd name="adj2" fmla="val 4657044"/>
            </a:avLst>
          </a:prstGeom>
          <a:ln w="57150">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Rectangle 20"/>
          <p:cNvSpPr/>
          <p:nvPr/>
        </p:nvSpPr>
        <p:spPr>
          <a:xfrm>
            <a:off x="7620000" y="3810000"/>
            <a:ext cx="914400" cy="1645920"/>
          </a:xfrm>
          <a:prstGeom prst="rect">
            <a:avLst/>
          </a:prstGeom>
          <a:blipFill dpi="0" rotWithShape="1">
            <a:blip r:embed="rId4" cstate="print">
              <a:alphaModFix amt="75000"/>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846292">
            <a:off x="7349570" y="4506208"/>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262685">
            <a:off x="6646634" y="5466900"/>
            <a:ext cx="1645920" cy="909962"/>
          </a:xfrm>
          <a:prstGeom prst="rect">
            <a:avLst/>
          </a:prstGeom>
        </p:spPr>
      </p:pic>
    </p:spTree>
    <p:extLst>
      <p:ext uri="{BB962C8B-B14F-4D97-AF65-F5344CB8AC3E}">
        <p14:creationId xmlns:p14="http://schemas.microsoft.com/office/powerpoint/2010/main" val="40472656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41</a:t>
            </a:fld>
            <a:endParaRPr lang="en-US" dirty="0"/>
          </a:p>
        </p:txBody>
      </p:sp>
      <p:sp>
        <p:nvSpPr>
          <p:cNvPr id="4" name="Title 3"/>
          <p:cNvSpPr>
            <a:spLocks noGrp="1"/>
          </p:cNvSpPr>
          <p:nvPr>
            <p:ph type="title"/>
          </p:nvPr>
        </p:nvSpPr>
        <p:spPr/>
        <p:txBody>
          <a:bodyPr/>
          <a:lstStyle/>
          <a:p>
            <a:pPr algn="ctr"/>
            <a:r>
              <a:rPr lang="en-US" dirty="0">
                <a:solidFill>
                  <a:srgbClr val="FFFF00"/>
                </a:solidFill>
              </a:rPr>
              <a:t>Operating On Plane</a:t>
            </a:r>
          </a:p>
        </p:txBody>
      </p:sp>
      <p:sp>
        <p:nvSpPr>
          <p:cNvPr id="5" name="Content Placeholder 4"/>
          <p:cNvSpPr>
            <a:spLocks noGrp="1"/>
          </p:cNvSpPr>
          <p:nvPr>
            <p:ph idx="1"/>
          </p:nvPr>
        </p:nvSpPr>
        <p:spPr>
          <a:xfrm>
            <a:off x="533400" y="2133600"/>
            <a:ext cx="8229600" cy="4389120"/>
          </a:xfrm>
        </p:spPr>
        <p:txBody>
          <a:bodyPr>
            <a:normAutofit/>
          </a:bodyPr>
          <a:lstStyle/>
          <a:p>
            <a:pPr>
              <a:buClr>
                <a:schemeClr val="accent1"/>
              </a:buClr>
            </a:pPr>
            <a:r>
              <a:rPr lang="en-US" dirty="0">
                <a:solidFill>
                  <a:schemeClr val="bg1"/>
                </a:solidFill>
              </a:rPr>
              <a:t>Most powerboats are designed to plane</a:t>
            </a:r>
          </a:p>
          <a:p>
            <a:pPr>
              <a:buClr>
                <a:schemeClr val="accent1"/>
              </a:buClr>
            </a:pPr>
            <a:r>
              <a:rPr lang="en-US" dirty="0">
                <a:solidFill>
                  <a:schemeClr val="bg1"/>
                </a:solidFill>
              </a:rPr>
              <a:t>Ride on the water vs. in the water</a:t>
            </a:r>
          </a:p>
          <a:p>
            <a:pPr>
              <a:buClr>
                <a:schemeClr val="accent1"/>
              </a:buClr>
            </a:pPr>
            <a:r>
              <a:rPr lang="en-US" dirty="0">
                <a:solidFill>
                  <a:schemeClr val="bg1"/>
                </a:solidFill>
              </a:rPr>
              <a:t>Speed is not constrained by the water</a:t>
            </a:r>
          </a:p>
          <a:p>
            <a:pPr>
              <a:buClr>
                <a:schemeClr val="accent1"/>
              </a:buClr>
            </a:pPr>
            <a:endParaRPr lang="en-US" dirty="0"/>
          </a:p>
        </p:txBody>
      </p:sp>
      <p:sp>
        <p:nvSpPr>
          <p:cNvPr id="7" name="TextBox 6"/>
          <p:cNvSpPr txBox="1"/>
          <p:nvPr/>
        </p:nvSpPr>
        <p:spPr>
          <a:xfrm>
            <a:off x="533400" y="3505200"/>
            <a:ext cx="3887963" cy="3207032"/>
          </a:xfrm>
          <a:prstGeom prst="rect">
            <a:avLst/>
          </a:prstGeom>
          <a:noFill/>
        </p:spPr>
        <p:txBody>
          <a:bodyPr wrap="square" rtlCol="0">
            <a:spAutoFit/>
          </a:bodyPr>
          <a:lstStyle/>
          <a:p>
            <a:pPr marL="274320" indent="-274320">
              <a:spcBef>
                <a:spcPct val="20000"/>
              </a:spcBef>
              <a:buClr>
                <a:schemeClr val="accent1"/>
              </a:buClr>
              <a:buSzPct val="95000"/>
              <a:buFont typeface="Wingdings 2"/>
              <a:buChar char=""/>
            </a:pPr>
            <a:r>
              <a:rPr lang="en-US" sz="2600" dirty="0">
                <a:solidFill>
                  <a:schemeClr val="bg1"/>
                </a:solidFill>
              </a:rPr>
              <a:t>It takes significant power to get on plane</a:t>
            </a:r>
          </a:p>
          <a:p>
            <a:pPr marL="274320" indent="-274320">
              <a:spcBef>
                <a:spcPct val="20000"/>
              </a:spcBef>
              <a:buClr>
                <a:schemeClr val="accent1"/>
              </a:buClr>
              <a:buSzPct val="95000"/>
              <a:buFont typeface="Wingdings 2"/>
              <a:buChar char=""/>
            </a:pPr>
            <a:r>
              <a:rPr lang="en-US" sz="2600" dirty="0">
                <a:solidFill>
                  <a:schemeClr val="bg1"/>
                </a:solidFill>
              </a:rPr>
              <a:t>The boat must climb over it’s own bow wave</a:t>
            </a:r>
          </a:p>
          <a:p>
            <a:pPr marL="274320" indent="-274320">
              <a:spcBef>
                <a:spcPct val="20000"/>
              </a:spcBef>
              <a:buClr>
                <a:schemeClr val="accent1"/>
              </a:buClr>
              <a:buSzPct val="95000"/>
              <a:buFont typeface="Wingdings 2"/>
              <a:buChar char=""/>
            </a:pPr>
            <a:r>
              <a:rPr lang="en-US" sz="2600" dirty="0">
                <a:solidFill>
                  <a:schemeClr val="bg1"/>
                </a:solidFill>
              </a:rPr>
              <a:t>It takes moderate power to stay on plane</a:t>
            </a:r>
          </a:p>
          <a:p>
            <a:endParaRPr lang="en-US" dirty="0"/>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810000"/>
            <a:ext cx="4500402" cy="23678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0860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42</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Getting On Plane</a:t>
            </a:r>
          </a:p>
        </p:txBody>
      </p:sp>
      <p:sp>
        <p:nvSpPr>
          <p:cNvPr id="5" name="Content Placeholder 4"/>
          <p:cNvSpPr>
            <a:spLocks noGrp="1"/>
          </p:cNvSpPr>
          <p:nvPr>
            <p:ph idx="1"/>
          </p:nvPr>
        </p:nvSpPr>
        <p:spPr>
          <a:xfrm>
            <a:off x="457200" y="1752600"/>
            <a:ext cx="4495800" cy="4876800"/>
          </a:xfrm>
        </p:spPr>
        <p:txBody>
          <a:bodyPr>
            <a:normAutofit lnSpcReduction="10000"/>
          </a:bodyPr>
          <a:lstStyle/>
          <a:p>
            <a:pPr>
              <a:buClr>
                <a:schemeClr val="accent1"/>
              </a:buClr>
            </a:pPr>
            <a:r>
              <a:rPr lang="en-US" dirty="0">
                <a:solidFill>
                  <a:schemeClr val="bg1"/>
                </a:solidFill>
              </a:rPr>
              <a:t>Adjust the trim  of the engine in or adjust trim tabs down</a:t>
            </a:r>
          </a:p>
          <a:p>
            <a:pPr>
              <a:buClr>
                <a:schemeClr val="accent1"/>
              </a:buClr>
            </a:pPr>
            <a:r>
              <a:rPr lang="en-US" dirty="0">
                <a:solidFill>
                  <a:schemeClr val="bg1"/>
                </a:solidFill>
              </a:rPr>
              <a:t>Apply strong throttle to get on plane quickly and avoid excess bow rise</a:t>
            </a:r>
          </a:p>
          <a:p>
            <a:pPr>
              <a:buClr>
                <a:schemeClr val="accent1"/>
              </a:buClr>
            </a:pPr>
            <a:r>
              <a:rPr lang="en-US" dirty="0">
                <a:solidFill>
                  <a:schemeClr val="bg1"/>
                </a:solidFill>
              </a:rPr>
              <a:t>After climbing over the bow wave, the bow will drop</a:t>
            </a:r>
          </a:p>
          <a:p>
            <a:pPr>
              <a:buClr>
                <a:schemeClr val="accent1"/>
              </a:buClr>
            </a:pPr>
            <a:r>
              <a:rPr lang="en-US" dirty="0">
                <a:solidFill>
                  <a:schemeClr val="bg1"/>
                </a:solidFill>
              </a:rPr>
              <a:t>The boat will begin to accelerate</a:t>
            </a:r>
          </a:p>
          <a:p>
            <a:pPr>
              <a:buClr>
                <a:schemeClr val="accent1"/>
              </a:buClr>
            </a:pPr>
            <a:r>
              <a:rPr lang="en-US" dirty="0">
                <a:solidFill>
                  <a:schemeClr val="bg1"/>
                </a:solidFill>
              </a:rPr>
              <a:t>Ease the throttle as the boat reaches the desired speed</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219200"/>
            <a:ext cx="3429000" cy="54130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15561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Slide Number Placeholder 18"/>
          <p:cNvSpPr>
            <a:spLocks noGrp="1"/>
          </p:cNvSpPr>
          <p:nvPr>
            <p:ph type="sldNum" sz="quarter" idx="12"/>
          </p:nvPr>
        </p:nvSpPr>
        <p:spPr/>
        <p:txBody>
          <a:bodyPr/>
          <a:lstStyle/>
          <a:p>
            <a:fld id="{7905861C-E3E7-482F-A3A4-052BA7958943}" type="slidenum">
              <a:rPr lang="en-US" smtClean="0"/>
              <a:pPr/>
              <a:t>43</a:t>
            </a:fld>
            <a:endParaRPr lang="en-US" dirty="0"/>
          </a:p>
        </p:txBody>
      </p:sp>
      <p:sp>
        <p:nvSpPr>
          <p:cNvPr id="4" name="Title 3"/>
          <p:cNvSpPr>
            <a:spLocks noGrp="1"/>
          </p:cNvSpPr>
          <p:nvPr>
            <p:ph type="title"/>
          </p:nvPr>
        </p:nvSpPr>
        <p:spPr/>
        <p:txBody>
          <a:bodyPr>
            <a:normAutofit fontScale="90000"/>
          </a:bodyPr>
          <a:lstStyle/>
          <a:p>
            <a:r>
              <a:rPr lang="en-US" dirty="0">
                <a:solidFill>
                  <a:srgbClr val="FFFF00"/>
                </a:solidFill>
              </a:rPr>
              <a:t>Adjust Trim for Operating On Plane</a:t>
            </a:r>
          </a:p>
        </p:txBody>
      </p:sp>
      <p:sp>
        <p:nvSpPr>
          <p:cNvPr id="5" name="Content Placeholder 4"/>
          <p:cNvSpPr>
            <a:spLocks noGrp="1"/>
          </p:cNvSpPr>
          <p:nvPr>
            <p:ph idx="1"/>
          </p:nvPr>
        </p:nvSpPr>
        <p:spPr>
          <a:xfrm>
            <a:off x="3886200" y="1295400"/>
            <a:ext cx="5181600" cy="4800600"/>
          </a:xfrm>
        </p:spPr>
        <p:txBody>
          <a:bodyPr>
            <a:normAutofit/>
          </a:bodyPr>
          <a:lstStyle/>
          <a:p>
            <a:pPr marL="0" indent="0">
              <a:buNone/>
            </a:pPr>
            <a:r>
              <a:rPr lang="en-US" u="sng" dirty="0">
                <a:solidFill>
                  <a:srgbClr val="FFFF00"/>
                </a:solidFill>
              </a:rPr>
              <a:t>Trim In or Shift Weight Forward:</a:t>
            </a:r>
          </a:p>
          <a:p>
            <a:pPr>
              <a:buClr>
                <a:schemeClr val="accent1"/>
              </a:buClr>
            </a:pPr>
            <a:r>
              <a:rPr lang="en-US" dirty="0">
                <a:solidFill>
                  <a:schemeClr val="bg1"/>
                </a:solidFill>
              </a:rPr>
              <a:t>Reduces bow rise</a:t>
            </a:r>
          </a:p>
          <a:p>
            <a:pPr>
              <a:buClr>
                <a:schemeClr val="accent1"/>
              </a:buClr>
            </a:pPr>
            <a:r>
              <a:rPr lang="en-US" dirty="0">
                <a:solidFill>
                  <a:schemeClr val="bg1"/>
                </a:solidFill>
              </a:rPr>
              <a:t>Gets on plane faster</a:t>
            </a:r>
          </a:p>
          <a:p>
            <a:pPr>
              <a:buClr>
                <a:schemeClr val="accent1"/>
              </a:buClr>
            </a:pPr>
            <a:r>
              <a:rPr lang="en-US" dirty="0">
                <a:solidFill>
                  <a:schemeClr val="bg1"/>
                </a:solidFill>
              </a:rPr>
              <a:t>May be harsh in  rough seas</a:t>
            </a:r>
          </a:p>
          <a:p>
            <a:pPr marL="0" indent="0">
              <a:spcBef>
                <a:spcPts val="1200"/>
              </a:spcBef>
              <a:buNone/>
            </a:pPr>
            <a:r>
              <a:rPr lang="en-US" u="sng" dirty="0">
                <a:solidFill>
                  <a:srgbClr val="FFFF00"/>
                </a:solidFill>
              </a:rPr>
              <a:t>Trim out or shift weight aft</a:t>
            </a:r>
          </a:p>
          <a:p>
            <a:pPr>
              <a:buClr>
                <a:schemeClr val="accent1"/>
              </a:buClr>
            </a:pPr>
            <a:r>
              <a:rPr lang="en-US" dirty="0">
                <a:solidFill>
                  <a:schemeClr val="bg1"/>
                </a:solidFill>
              </a:rPr>
              <a:t>Increases bow rise</a:t>
            </a:r>
          </a:p>
          <a:p>
            <a:pPr>
              <a:buClr>
                <a:schemeClr val="accent1"/>
              </a:buClr>
            </a:pPr>
            <a:r>
              <a:rPr lang="en-US" dirty="0">
                <a:solidFill>
                  <a:schemeClr val="bg1"/>
                </a:solidFill>
              </a:rPr>
              <a:t>Slower to get on plane</a:t>
            </a:r>
          </a:p>
          <a:p>
            <a:pPr>
              <a:buClr>
                <a:schemeClr val="accent1"/>
              </a:buClr>
            </a:pPr>
            <a:r>
              <a:rPr lang="en-US" dirty="0">
                <a:solidFill>
                  <a:schemeClr val="bg1"/>
                </a:solidFill>
              </a:rPr>
              <a:t>Smoother in rough seas</a:t>
            </a:r>
          </a:p>
          <a:p>
            <a:pPr>
              <a:buClr>
                <a:schemeClr val="accent1"/>
              </a:buClr>
            </a:pPr>
            <a:r>
              <a:rPr lang="en-US" dirty="0">
                <a:solidFill>
                  <a:schemeClr val="bg1"/>
                </a:solidFill>
              </a:rPr>
              <a:t>Extreme trim may cause the boat to porpoise</a:t>
            </a:r>
          </a:p>
          <a:p>
            <a:endParaRPr lang="en-US" dirty="0"/>
          </a:p>
        </p:txBody>
      </p:sp>
      <p:grpSp>
        <p:nvGrpSpPr>
          <p:cNvPr id="2" name="Group 33"/>
          <p:cNvGrpSpPr/>
          <p:nvPr/>
        </p:nvGrpSpPr>
        <p:grpSpPr>
          <a:xfrm>
            <a:off x="-251454" y="1502670"/>
            <a:ext cx="3834200" cy="1676056"/>
            <a:chOff x="-251454" y="1465072"/>
            <a:chExt cx="3834200" cy="1676056"/>
          </a:xfrm>
        </p:grpSpPr>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57" y="1961135"/>
              <a:ext cx="3243289" cy="1017939"/>
            </a:xfrm>
            <a:prstGeom prst="rect">
              <a:avLst/>
            </a:prstGeom>
            <a:effectLst>
              <a:outerShdw blurRad="50800" dist="38100" dir="2700000" algn="tl" rotWithShape="0">
                <a:prstClr val="black">
                  <a:alpha val="40000"/>
                </a:prstClr>
              </a:outerShdw>
            </a:effectLst>
          </p:spPr>
        </p:pic>
        <p:sp>
          <p:nvSpPr>
            <p:cNvPr id="13" name="Arc 12"/>
            <p:cNvSpPr/>
            <p:nvPr/>
          </p:nvSpPr>
          <p:spPr>
            <a:xfrm rot="7830239">
              <a:off x="-206033" y="1588378"/>
              <a:ext cx="1507329" cy="1598172"/>
            </a:xfrm>
            <a:prstGeom prst="arc">
              <a:avLst>
                <a:gd name="adj1" fmla="val 16711846"/>
                <a:gd name="adj2" fmla="val 20536258"/>
              </a:avLst>
            </a:prstGeom>
            <a:ln w="76200">
              <a:solidFill>
                <a:srgbClr val="FF0000"/>
              </a:solidFill>
              <a:headEnd type="triangle" w="med" len="med"/>
              <a:tailEnd type="non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grpSp>
          <p:nvGrpSpPr>
            <p:cNvPr id="3" name="Group 17"/>
            <p:cNvGrpSpPr/>
            <p:nvPr/>
          </p:nvGrpSpPr>
          <p:grpSpPr>
            <a:xfrm>
              <a:off x="914400" y="1465072"/>
              <a:ext cx="2600004" cy="1213312"/>
              <a:chOff x="914400" y="1465072"/>
              <a:chExt cx="2600004" cy="1213312"/>
            </a:xfrm>
          </p:grpSpPr>
          <p:grpSp>
            <p:nvGrpSpPr>
              <p:cNvPr id="6" name="Group 9"/>
              <p:cNvGrpSpPr/>
              <p:nvPr/>
            </p:nvGrpSpPr>
            <p:grpSpPr>
              <a:xfrm>
                <a:off x="2571894" y="1465072"/>
                <a:ext cx="397595" cy="447294"/>
                <a:chOff x="914400" y="4114800"/>
                <a:chExt cx="609600" cy="685800"/>
              </a:xfrm>
            </p:grpSpPr>
            <p:sp>
              <p:nvSpPr>
                <p:cNvPr id="8" name="Trapezoid 7"/>
                <p:cNvSpPr/>
                <p:nvPr/>
              </p:nvSpPr>
              <p:spPr>
                <a:xfrm>
                  <a:off x="914400" y="4343400"/>
                  <a:ext cx="609600" cy="457200"/>
                </a:xfrm>
                <a:prstGeom prst="trapezoi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nut 8"/>
                <p:cNvSpPr/>
                <p:nvPr/>
              </p:nvSpPr>
              <p:spPr>
                <a:xfrm>
                  <a:off x="1128345" y="4114800"/>
                  <a:ext cx="228600" cy="228600"/>
                </a:xfrm>
                <a:prstGeom prst="donu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12" name="Straight Connector 11"/>
              <p:cNvCxnSpPr/>
              <p:nvPr/>
            </p:nvCxnSpPr>
            <p:spPr>
              <a:xfrm>
                <a:off x="1427701" y="1786636"/>
                <a:ext cx="1066800" cy="0"/>
              </a:xfrm>
              <a:prstGeom prst="line">
                <a:avLst/>
              </a:prstGeom>
              <a:ln w="76200">
                <a:solidFill>
                  <a:srgbClr val="FF0000"/>
                </a:solidFill>
                <a:headEnd type="none" w="med" len="med"/>
                <a:tailEnd type="triangle" w="med" len="med"/>
              </a:ln>
              <a:effectLst/>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flipH="1" flipV="1">
                <a:off x="914400" y="1885951"/>
                <a:ext cx="9204" cy="416560"/>
              </a:xfrm>
              <a:prstGeom prst="line">
                <a:avLst/>
              </a:prstGeom>
              <a:ln w="76200">
                <a:solidFill>
                  <a:schemeClr val="accent2"/>
                </a:solidFill>
                <a:headEnd type="none" w="med" len="med"/>
                <a:tailEnd type="triangle" w="med" len="med"/>
              </a:ln>
              <a:effectLst/>
            </p:spPr>
            <p:style>
              <a:lnRef idx="3">
                <a:schemeClr val="dk1"/>
              </a:lnRef>
              <a:fillRef idx="0">
                <a:schemeClr val="dk1"/>
              </a:fillRef>
              <a:effectRef idx="2">
                <a:schemeClr val="dk1"/>
              </a:effectRef>
              <a:fontRef idx="minor">
                <a:schemeClr val="tx1"/>
              </a:fontRef>
            </p:style>
          </p:cxnSp>
          <p:cxnSp>
            <p:nvCxnSpPr>
              <p:cNvPr id="17" name="Straight Connector 16"/>
              <p:cNvCxnSpPr/>
              <p:nvPr/>
            </p:nvCxnSpPr>
            <p:spPr>
              <a:xfrm flipH="1" flipV="1">
                <a:off x="3505200" y="2261824"/>
                <a:ext cx="9204" cy="416560"/>
              </a:xfrm>
              <a:prstGeom prst="line">
                <a:avLst/>
              </a:prstGeom>
              <a:ln w="76200">
                <a:solidFill>
                  <a:schemeClr val="accent2"/>
                </a:solidFill>
                <a:headEnd type="triangle" w="med" len="med"/>
                <a:tailEnd type="none" w="med" len="med"/>
              </a:ln>
              <a:effectLst/>
            </p:spPr>
            <p:style>
              <a:lnRef idx="3">
                <a:schemeClr val="dk1"/>
              </a:lnRef>
              <a:fillRef idx="0">
                <a:schemeClr val="dk1"/>
              </a:fillRef>
              <a:effectRef idx="2">
                <a:schemeClr val="dk1"/>
              </a:effectRef>
              <a:fontRef idx="minor">
                <a:schemeClr val="tx1"/>
              </a:fontRef>
            </p:style>
          </p:cxnSp>
        </p:grpSp>
      </p:grpSp>
      <p:grpSp>
        <p:nvGrpSpPr>
          <p:cNvPr id="10" name="Group 34"/>
          <p:cNvGrpSpPr/>
          <p:nvPr/>
        </p:nvGrpSpPr>
        <p:grpSpPr>
          <a:xfrm>
            <a:off x="-251454" y="4167874"/>
            <a:ext cx="3834200" cy="1623326"/>
            <a:chOff x="-251454" y="1517802"/>
            <a:chExt cx="3834200" cy="1623326"/>
          </a:xfrm>
        </p:grpSpPr>
        <p:pic>
          <p:nvPicPr>
            <p:cNvPr id="36"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457" y="1961135"/>
              <a:ext cx="3243289" cy="1017939"/>
            </a:xfrm>
            <a:prstGeom prst="rect">
              <a:avLst/>
            </a:prstGeom>
            <a:effectLst>
              <a:outerShdw blurRad="50800" dist="38100" dir="2700000" algn="tl" rotWithShape="0">
                <a:prstClr val="black">
                  <a:alpha val="40000"/>
                </a:prstClr>
              </a:outerShdw>
            </a:effectLst>
          </p:spPr>
        </p:pic>
        <p:sp>
          <p:nvSpPr>
            <p:cNvPr id="37" name="Arc 36"/>
            <p:cNvSpPr/>
            <p:nvPr/>
          </p:nvSpPr>
          <p:spPr>
            <a:xfrm rot="8017015">
              <a:off x="-206033" y="1588378"/>
              <a:ext cx="1507329" cy="1598172"/>
            </a:xfrm>
            <a:prstGeom prst="arc">
              <a:avLst>
                <a:gd name="adj1" fmla="val 16711846"/>
                <a:gd name="adj2" fmla="val 20536258"/>
              </a:avLst>
            </a:prstGeom>
            <a:ln w="76200">
              <a:solidFill>
                <a:srgbClr val="FF0000"/>
              </a:solidFill>
              <a:headEnd type="none" w="med" len="med"/>
              <a:tailEnd type="triangle" w="med" len="med"/>
            </a:ln>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dirty="0"/>
            </a:p>
          </p:txBody>
        </p:sp>
        <p:grpSp>
          <p:nvGrpSpPr>
            <p:cNvPr id="11" name="Group 37"/>
            <p:cNvGrpSpPr/>
            <p:nvPr/>
          </p:nvGrpSpPr>
          <p:grpSpPr>
            <a:xfrm>
              <a:off x="914400" y="1517802"/>
              <a:ext cx="2600004" cy="1160582"/>
              <a:chOff x="914400" y="1517802"/>
              <a:chExt cx="2600004" cy="1160582"/>
            </a:xfrm>
          </p:grpSpPr>
          <p:grpSp>
            <p:nvGrpSpPr>
              <p:cNvPr id="18" name="Group 38"/>
              <p:cNvGrpSpPr/>
              <p:nvPr/>
            </p:nvGrpSpPr>
            <p:grpSpPr>
              <a:xfrm>
                <a:off x="1278805" y="1517802"/>
                <a:ext cx="397595" cy="447296"/>
                <a:chOff x="-1068188" y="4195647"/>
                <a:chExt cx="609600" cy="685803"/>
              </a:xfrm>
            </p:grpSpPr>
            <p:sp>
              <p:nvSpPr>
                <p:cNvPr id="43" name="Trapezoid 42"/>
                <p:cNvSpPr/>
                <p:nvPr/>
              </p:nvSpPr>
              <p:spPr>
                <a:xfrm>
                  <a:off x="-1068188" y="4424250"/>
                  <a:ext cx="609600" cy="457200"/>
                </a:xfrm>
                <a:prstGeom prst="trapezoid">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Donut 43"/>
                <p:cNvSpPr/>
                <p:nvPr/>
              </p:nvSpPr>
              <p:spPr>
                <a:xfrm>
                  <a:off x="-854243" y="4195647"/>
                  <a:ext cx="228600" cy="228600"/>
                </a:xfrm>
                <a:prstGeom prst="donu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40" name="Straight Connector 39"/>
              <p:cNvCxnSpPr/>
              <p:nvPr/>
            </p:nvCxnSpPr>
            <p:spPr>
              <a:xfrm>
                <a:off x="1752600" y="1786636"/>
                <a:ext cx="1066800" cy="0"/>
              </a:xfrm>
              <a:prstGeom prst="line">
                <a:avLst/>
              </a:prstGeom>
              <a:ln w="76200">
                <a:solidFill>
                  <a:srgbClr val="FF0000"/>
                </a:solidFill>
                <a:headEnd type="triangl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1" name="Straight Connector 40"/>
              <p:cNvCxnSpPr/>
              <p:nvPr/>
            </p:nvCxnSpPr>
            <p:spPr>
              <a:xfrm flipH="1" flipV="1">
                <a:off x="914400" y="1885951"/>
                <a:ext cx="9204" cy="416560"/>
              </a:xfrm>
              <a:prstGeom prst="line">
                <a:avLst/>
              </a:prstGeom>
              <a:ln w="76200">
                <a:solidFill>
                  <a:schemeClr val="accent2"/>
                </a:solidFill>
                <a:headEnd type="triangl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flipH="1" flipV="1">
                <a:off x="3505200" y="2261824"/>
                <a:ext cx="9204" cy="416560"/>
              </a:xfrm>
              <a:prstGeom prst="line">
                <a:avLst/>
              </a:prstGeom>
              <a:ln w="76200">
                <a:solidFill>
                  <a:schemeClr val="accent2"/>
                </a:solidFill>
                <a:headEnd type="none" w="med" len="med"/>
                <a:tailEnd type="triangle" w="med" len="med"/>
              </a:ln>
              <a:effectLst/>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60042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44</a:t>
            </a:fld>
            <a:endParaRPr lang="en-US" dirty="0"/>
          </a:p>
        </p:txBody>
      </p:sp>
      <p:sp>
        <p:nvSpPr>
          <p:cNvPr id="4" name="Title 3"/>
          <p:cNvSpPr>
            <a:spLocks noGrp="1"/>
          </p:cNvSpPr>
          <p:nvPr>
            <p:ph type="title"/>
          </p:nvPr>
        </p:nvSpPr>
        <p:spPr/>
        <p:txBody>
          <a:bodyPr/>
          <a:lstStyle/>
          <a:p>
            <a:pPr algn="ctr"/>
            <a:r>
              <a:rPr lang="en-US" dirty="0">
                <a:solidFill>
                  <a:srgbClr val="FFFF00"/>
                </a:solidFill>
              </a:rPr>
              <a:t>Maneuvering On Plane</a:t>
            </a:r>
          </a:p>
        </p:txBody>
      </p:sp>
      <p:sp>
        <p:nvSpPr>
          <p:cNvPr id="5" name="Content Placeholder 4"/>
          <p:cNvSpPr>
            <a:spLocks noGrp="1"/>
          </p:cNvSpPr>
          <p:nvPr>
            <p:ph idx="1"/>
          </p:nvPr>
        </p:nvSpPr>
        <p:spPr>
          <a:xfrm>
            <a:off x="457200" y="1828800"/>
            <a:ext cx="8229600" cy="4389120"/>
          </a:xfrm>
        </p:spPr>
        <p:txBody>
          <a:bodyPr/>
          <a:lstStyle/>
          <a:p>
            <a:pPr marL="0" indent="0">
              <a:buNone/>
            </a:pPr>
            <a:r>
              <a:rPr lang="en-US" dirty="0">
                <a:solidFill>
                  <a:schemeClr val="bg1"/>
                </a:solidFill>
              </a:rPr>
              <a:t>When on plane:</a:t>
            </a:r>
          </a:p>
          <a:p>
            <a:pPr>
              <a:buClr>
                <a:schemeClr val="accent1"/>
              </a:buClr>
            </a:pPr>
            <a:r>
              <a:rPr lang="en-US" dirty="0">
                <a:solidFill>
                  <a:schemeClr val="bg1"/>
                </a:solidFill>
              </a:rPr>
              <a:t>The wetted surface of the boat is smaller</a:t>
            </a:r>
          </a:p>
          <a:p>
            <a:pPr>
              <a:buClr>
                <a:schemeClr val="accent1"/>
              </a:buClr>
            </a:pPr>
            <a:r>
              <a:rPr lang="en-US" dirty="0">
                <a:solidFill>
                  <a:schemeClr val="bg1"/>
                </a:solidFill>
              </a:rPr>
              <a:t>The pivot point moves aft</a:t>
            </a:r>
          </a:p>
          <a:p>
            <a:pPr>
              <a:buClr>
                <a:schemeClr val="accent1"/>
              </a:buClr>
            </a:pPr>
            <a:r>
              <a:rPr lang="en-US" dirty="0">
                <a:solidFill>
                  <a:schemeClr val="bg1"/>
                </a:solidFill>
              </a:rPr>
              <a:t>Steering becomes tighter </a:t>
            </a:r>
          </a:p>
          <a:p>
            <a:pPr>
              <a:buClr>
                <a:schemeClr val="accent1"/>
              </a:buClr>
            </a:pPr>
            <a:r>
              <a:rPr lang="en-US" dirty="0">
                <a:solidFill>
                  <a:schemeClr val="bg1"/>
                </a:solidFill>
              </a:rPr>
              <a:t>The boat has more directional stability</a:t>
            </a:r>
          </a:p>
          <a:p>
            <a:pPr>
              <a:buClr>
                <a:schemeClr val="accent1"/>
              </a:buClr>
            </a:pPr>
            <a:r>
              <a:rPr lang="en-US" dirty="0">
                <a:solidFill>
                  <a:schemeClr val="bg1"/>
                </a:solidFill>
              </a:rPr>
              <a:t>You may need to reduce speed to maneuver safely</a:t>
            </a:r>
          </a:p>
        </p:txBody>
      </p:sp>
      <p:sp>
        <p:nvSpPr>
          <p:cNvPr id="6" name="Rounded Rectangle 5"/>
          <p:cNvSpPr/>
          <p:nvPr/>
        </p:nvSpPr>
        <p:spPr>
          <a:xfrm>
            <a:off x="838200" y="5257800"/>
            <a:ext cx="7498080" cy="9906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dirty="0">
                <a:solidFill>
                  <a:schemeClr val="bg1"/>
                </a:solidFill>
              </a:rPr>
              <a:t>Things happen quickly when you are on plane, so be sure to </a:t>
            </a:r>
            <a:r>
              <a:rPr lang="en-US" sz="2600" b="1" dirty="0">
                <a:solidFill>
                  <a:srgbClr val="FFFF00"/>
                </a:solidFill>
              </a:rPr>
              <a:t>keep a proper lookout</a:t>
            </a:r>
            <a:r>
              <a:rPr lang="en-US" sz="2600" b="1" dirty="0">
                <a:solidFill>
                  <a:schemeClr val="bg1"/>
                </a:solidFill>
              </a:rPr>
              <a:t>!</a:t>
            </a:r>
            <a:endParaRPr lang="en-US" sz="2600" b="1" u="sng" dirty="0">
              <a:solidFill>
                <a:schemeClr val="bg1"/>
              </a:solidFill>
            </a:endParaRPr>
          </a:p>
        </p:txBody>
      </p:sp>
    </p:spTree>
    <p:extLst>
      <p:ext uri="{BB962C8B-B14F-4D97-AF65-F5344CB8AC3E}">
        <p14:creationId xmlns:p14="http://schemas.microsoft.com/office/powerpoint/2010/main" val="1246074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45</a:t>
            </a:fld>
            <a:endParaRPr lang="en-US" dirty="0"/>
          </a:p>
        </p:txBody>
      </p:sp>
      <p:sp>
        <p:nvSpPr>
          <p:cNvPr id="4" name="Title 3"/>
          <p:cNvSpPr>
            <a:spLocks noGrp="1"/>
          </p:cNvSpPr>
          <p:nvPr>
            <p:ph type="title"/>
          </p:nvPr>
        </p:nvSpPr>
        <p:spPr/>
        <p:txBody>
          <a:bodyPr/>
          <a:lstStyle/>
          <a:p>
            <a:pPr algn="ctr"/>
            <a:r>
              <a:rPr lang="en-US" dirty="0">
                <a:solidFill>
                  <a:srgbClr val="FFFF00"/>
                </a:solidFill>
              </a:rPr>
              <a:t>Coming Off of Plane</a:t>
            </a:r>
          </a:p>
        </p:txBody>
      </p:sp>
      <p:sp>
        <p:nvSpPr>
          <p:cNvPr id="5" name="Content Placeholder 4"/>
          <p:cNvSpPr>
            <a:spLocks noGrp="1"/>
          </p:cNvSpPr>
          <p:nvPr>
            <p:ph idx="1"/>
          </p:nvPr>
        </p:nvSpPr>
        <p:spPr>
          <a:xfrm>
            <a:off x="533400" y="1447800"/>
            <a:ext cx="8220269" cy="4523232"/>
          </a:xfrm>
        </p:spPr>
        <p:txBody>
          <a:bodyPr/>
          <a:lstStyle/>
          <a:p>
            <a:pPr>
              <a:buClr>
                <a:srgbClr val="0070C0"/>
              </a:buClr>
            </a:pPr>
            <a:r>
              <a:rPr lang="en-US" dirty="0">
                <a:solidFill>
                  <a:schemeClr val="bg1"/>
                </a:solidFill>
              </a:rPr>
              <a:t>If you stop suddenly, your wake may overtake you</a:t>
            </a:r>
          </a:p>
          <a:p>
            <a:pPr>
              <a:buClr>
                <a:srgbClr val="0070C0"/>
              </a:buClr>
            </a:pPr>
            <a:r>
              <a:rPr lang="en-US" dirty="0">
                <a:solidFill>
                  <a:schemeClr val="bg1"/>
                </a:solidFill>
              </a:rPr>
              <a:t>Reduce your speed speed gradually</a:t>
            </a:r>
          </a:p>
          <a:p>
            <a:pPr>
              <a:buClr>
                <a:srgbClr val="0070C0"/>
              </a:buClr>
            </a:pPr>
            <a:r>
              <a:rPr lang="en-US" dirty="0">
                <a:solidFill>
                  <a:schemeClr val="bg1"/>
                </a:solidFill>
              </a:rPr>
              <a:t>Turn the boat to avoid taking water over the stern</a:t>
            </a:r>
          </a:p>
        </p:txBody>
      </p:sp>
      <p:pic>
        <p:nvPicPr>
          <p:cNvPr id="6" name="Picture 4" descr="Fig 9-17 -SternWave(mod2)"/>
          <p:cNvPicPr>
            <a:picLocks noChangeAspect="1" noChangeArrowheads="1"/>
          </p:cNvPicPr>
          <p:nvPr/>
        </p:nvPicPr>
        <p:blipFill rotWithShape="1">
          <a:blip r:embed="rId3" cstate="print"/>
          <a:srcRect t="24738" b="7649"/>
          <a:stretch/>
        </p:blipFill>
        <p:spPr bwMode="auto">
          <a:xfrm>
            <a:off x="1219200" y="3200400"/>
            <a:ext cx="6691969" cy="3200401"/>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774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609600"/>
            <a:ext cx="7772400" cy="1362456"/>
          </a:xfrm>
        </p:spPr>
        <p:txBody>
          <a:bodyPr/>
          <a:lstStyle/>
          <a:p>
            <a:pPr algn="ctr"/>
            <a:r>
              <a:rPr lang="en-US" dirty="0">
                <a:solidFill>
                  <a:srgbClr val="FFFF00"/>
                </a:solidFill>
              </a:rPr>
              <a:t>Skill Exercises – Part I</a:t>
            </a:r>
          </a:p>
        </p:txBody>
      </p:sp>
      <p:sp>
        <p:nvSpPr>
          <p:cNvPr id="7" name="Text Placeholder 6"/>
          <p:cNvSpPr>
            <a:spLocks noGrp="1"/>
          </p:cNvSpPr>
          <p:nvPr>
            <p:ph type="body" idx="1"/>
          </p:nvPr>
        </p:nvSpPr>
        <p:spPr>
          <a:xfrm>
            <a:off x="533400" y="3276600"/>
            <a:ext cx="7772400" cy="1509712"/>
          </a:xfrm>
        </p:spPr>
        <p:txBody>
          <a:bodyPr/>
          <a:lstStyle/>
          <a:p>
            <a:pPr algn="ctr"/>
            <a:r>
              <a:rPr lang="en-US" sz="4000" dirty="0"/>
              <a:t>At the Dockside / In the Fairway</a:t>
            </a:r>
            <a:endParaRPr lang="en-US" dirty="0"/>
          </a:p>
        </p:txBody>
      </p:sp>
      <p:sp>
        <p:nvSpPr>
          <p:cNvPr id="13" name="Slide Number Placeholder 12"/>
          <p:cNvSpPr>
            <a:spLocks noGrp="1"/>
          </p:cNvSpPr>
          <p:nvPr>
            <p:ph type="sldNum" sz="quarter" idx="12"/>
          </p:nvPr>
        </p:nvSpPr>
        <p:spPr/>
        <p:txBody>
          <a:bodyPr/>
          <a:lstStyle/>
          <a:p>
            <a:fld id="{7905861C-E3E7-482F-A3A4-052BA7958943}" type="slidenum">
              <a:rPr lang="en-US" smtClean="0"/>
              <a:pPr/>
              <a:t>46</a:t>
            </a:fld>
            <a:endParaRPr lang="en-US" dirty="0"/>
          </a:p>
        </p:txBody>
      </p:sp>
    </p:spTree>
    <p:extLst>
      <p:ext uri="{BB962C8B-B14F-4D97-AF65-F5344CB8AC3E}">
        <p14:creationId xmlns:p14="http://schemas.microsoft.com/office/powerpoint/2010/main" val="3128416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47</a:t>
            </a:fld>
            <a:endParaRPr lang="en-US" dirty="0"/>
          </a:p>
        </p:txBody>
      </p:sp>
      <p:sp>
        <p:nvSpPr>
          <p:cNvPr id="4" name="Title 3"/>
          <p:cNvSpPr>
            <a:spLocks noGrp="1"/>
          </p:cNvSpPr>
          <p:nvPr>
            <p:ph type="title"/>
          </p:nvPr>
        </p:nvSpPr>
        <p:spPr/>
        <p:txBody>
          <a:bodyPr/>
          <a:lstStyle/>
          <a:p>
            <a:pPr algn="ctr"/>
            <a:r>
              <a:rPr lang="en-US" dirty="0">
                <a:solidFill>
                  <a:srgbClr val="FFFF00"/>
                </a:solidFill>
              </a:rPr>
              <a:t>Life Jackets</a:t>
            </a:r>
          </a:p>
        </p:txBody>
      </p:sp>
      <p:sp>
        <p:nvSpPr>
          <p:cNvPr id="5" name="Content Placeholder 4"/>
          <p:cNvSpPr>
            <a:spLocks noGrp="1"/>
          </p:cNvSpPr>
          <p:nvPr>
            <p:ph idx="1"/>
          </p:nvPr>
        </p:nvSpPr>
        <p:spPr>
          <a:xfrm>
            <a:off x="457200" y="1828800"/>
            <a:ext cx="4953000" cy="4389120"/>
          </a:xfrm>
        </p:spPr>
        <p:txBody>
          <a:bodyPr/>
          <a:lstStyle/>
          <a:p>
            <a:pPr>
              <a:buClr>
                <a:schemeClr val="accent1"/>
              </a:buClr>
            </a:pPr>
            <a:r>
              <a:rPr lang="en-US" dirty="0">
                <a:solidFill>
                  <a:schemeClr val="bg1"/>
                </a:solidFill>
              </a:rPr>
              <a:t>Assign everyone an appropriate life jacket</a:t>
            </a:r>
          </a:p>
          <a:p>
            <a:pPr>
              <a:buClr>
                <a:schemeClr val="accent1"/>
              </a:buClr>
            </a:pPr>
            <a:r>
              <a:rPr lang="en-US" dirty="0">
                <a:solidFill>
                  <a:schemeClr val="bg1"/>
                </a:solidFill>
              </a:rPr>
              <a:t>Inspect each jacket to see if it is in good serviceable condition</a:t>
            </a:r>
          </a:p>
          <a:p>
            <a:pPr>
              <a:buClr>
                <a:schemeClr val="accent1"/>
              </a:buClr>
            </a:pPr>
            <a:r>
              <a:rPr lang="en-US" dirty="0">
                <a:solidFill>
                  <a:schemeClr val="bg1"/>
                </a:solidFill>
              </a:rPr>
              <a:t>Put the life jackets on and adjust for proper fit</a:t>
            </a:r>
          </a:p>
          <a:p>
            <a:pPr>
              <a:buClr>
                <a:schemeClr val="accent1"/>
              </a:buClr>
            </a:pPr>
            <a:r>
              <a:rPr lang="en-US" dirty="0">
                <a:solidFill>
                  <a:schemeClr val="bg1"/>
                </a:solidFill>
              </a:rPr>
              <a:t>Confirm all participants must be wearing their life jacket when at the dock or on the water</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905000"/>
            <a:ext cx="3086100" cy="39417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70606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48</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Determine Weather Conditions</a:t>
            </a:r>
          </a:p>
        </p:txBody>
      </p:sp>
      <p:sp>
        <p:nvSpPr>
          <p:cNvPr id="5" name="Content Placeholder 4"/>
          <p:cNvSpPr>
            <a:spLocks noGrp="1"/>
          </p:cNvSpPr>
          <p:nvPr>
            <p:ph idx="1"/>
          </p:nvPr>
        </p:nvSpPr>
        <p:spPr>
          <a:xfrm>
            <a:off x="381000" y="3657600"/>
            <a:ext cx="3733800" cy="2820034"/>
          </a:xfrm>
        </p:spPr>
        <p:txBody>
          <a:bodyPr>
            <a:normAutofit fontScale="92500" lnSpcReduction="10000"/>
          </a:bodyPr>
          <a:lstStyle/>
          <a:p>
            <a:pPr>
              <a:buClr>
                <a:schemeClr val="accent1"/>
              </a:buClr>
            </a:pPr>
            <a:r>
              <a:rPr lang="en-US" dirty="0">
                <a:solidFill>
                  <a:srgbClr val="FFFF00"/>
                </a:solidFill>
              </a:rPr>
              <a:t>Avoid conducting exercises when:</a:t>
            </a:r>
          </a:p>
          <a:p>
            <a:pPr lvl="1"/>
            <a:r>
              <a:rPr lang="en-US" dirty="0">
                <a:solidFill>
                  <a:schemeClr val="bg1"/>
                </a:solidFill>
              </a:rPr>
              <a:t>The wind speed is in excess of 15 MPH</a:t>
            </a:r>
          </a:p>
          <a:p>
            <a:pPr lvl="1"/>
            <a:r>
              <a:rPr lang="en-US" dirty="0">
                <a:solidFill>
                  <a:schemeClr val="bg1"/>
                </a:solidFill>
              </a:rPr>
              <a:t>The wave height is in excess of 0.5 meters</a:t>
            </a:r>
          </a:p>
          <a:p>
            <a:pPr lvl="1"/>
            <a:r>
              <a:rPr lang="en-US" dirty="0">
                <a:solidFill>
                  <a:schemeClr val="bg1"/>
                </a:solidFill>
              </a:rPr>
              <a:t>There is any lightning activity in the area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276600"/>
            <a:ext cx="4038600" cy="2910991"/>
          </a:xfrm>
          <a:prstGeom prst="rect">
            <a:avLst/>
          </a:prstGeom>
          <a:effectLst>
            <a:outerShdw blurRad="50800" dist="38100" dir="2700000" algn="tl" rotWithShape="0">
              <a:prstClr val="black">
                <a:alpha val="40000"/>
              </a:prstClr>
            </a:outerShdw>
          </a:effectLst>
        </p:spPr>
      </p:pic>
      <p:sp>
        <p:nvSpPr>
          <p:cNvPr id="9" name="Content Placeholder 4"/>
          <p:cNvSpPr txBox="1">
            <a:spLocks/>
          </p:cNvSpPr>
          <p:nvPr/>
        </p:nvSpPr>
        <p:spPr>
          <a:xfrm>
            <a:off x="457200" y="1752600"/>
            <a:ext cx="8458200" cy="167640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chemeClr val="accent1"/>
              </a:buClr>
            </a:pPr>
            <a:r>
              <a:rPr lang="en-US" dirty="0">
                <a:solidFill>
                  <a:schemeClr val="bg1"/>
                </a:solidFill>
              </a:rPr>
              <a:t>Review the local forecast</a:t>
            </a:r>
          </a:p>
          <a:p>
            <a:pPr>
              <a:buClr>
                <a:schemeClr val="accent1"/>
              </a:buClr>
            </a:pPr>
            <a:r>
              <a:rPr lang="en-US" dirty="0">
                <a:solidFill>
                  <a:schemeClr val="bg1"/>
                </a:solidFill>
              </a:rPr>
              <a:t>Observe the current conditions </a:t>
            </a:r>
          </a:p>
          <a:p>
            <a:pPr>
              <a:buClr>
                <a:schemeClr val="accent1"/>
              </a:buClr>
            </a:pPr>
            <a:r>
              <a:rPr lang="en-US" dirty="0">
                <a:solidFill>
                  <a:schemeClr val="bg1"/>
                </a:solidFill>
              </a:rPr>
              <a:t>Check the weather radio </a:t>
            </a:r>
          </a:p>
          <a:p>
            <a:pPr>
              <a:buClr>
                <a:schemeClr val="accent1"/>
              </a:buClr>
            </a:pPr>
            <a:r>
              <a:rPr lang="en-US" dirty="0">
                <a:solidFill>
                  <a:schemeClr val="bg1"/>
                </a:solidFill>
              </a:rPr>
              <a:t>Discuss how the weather conditions, tides, and current may affect the boat</a:t>
            </a:r>
          </a:p>
          <a:p>
            <a:endParaRPr lang="en-US" dirty="0"/>
          </a:p>
        </p:txBody>
      </p:sp>
    </p:spTree>
    <p:extLst>
      <p:ext uri="{BB962C8B-B14F-4D97-AF65-F5344CB8AC3E}">
        <p14:creationId xmlns:p14="http://schemas.microsoft.com/office/powerpoint/2010/main" val="35432310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7905861C-E3E7-482F-A3A4-052BA7958943}" type="slidenum">
              <a:rPr lang="en-US" smtClean="0"/>
              <a:pPr/>
              <a:t>49</a:t>
            </a:fld>
            <a:endParaRPr lang="en-US" dirty="0"/>
          </a:p>
        </p:txBody>
      </p:sp>
      <p:sp>
        <p:nvSpPr>
          <p:cNvPr id="4" name="Title 3"/>
          <p:cNvSpPr>
            <a:spLocks noGrp="1"/>
          </p:cNvSpPr>
          <p:nvPr>
            <p:ph type="title"/>
          </p:nvPr>
        </p:nvSpPr>
        <p:spPr/>
        <p:txBody>
          <a:bodyPr/>
          <a:lstStyle/>
          <a:p>
            <a:pPr algn="ctr"/>
            <a:r>
              <a:rPr lang="en-US" dirty="0">
                <a:solidFill>
                  <a:srgbClr val="FFFF00"/>
                </a:solidFill>
              </a:rPr>
              <a:t>Review Local Regulations</a:t>
            </a:r>
          </a:p>
        </p:txBody>
      </p:sp>
      <p:sp>
        <p:nvSpPr>
          <p:cNvPr id="5" name="Content Placeholder 4"/>
          <p:cNvSpPr>
            <a:spLocks noGrp="1"/>
          </p:cNvSpPr>
          <p:nvPr>
            <p:ph idx="1"/>
          </p:nvPr>
        </p:nvSpPr>
        <p:spPr>
          <a:xfrm>
            <a:off x="457200" y="1676400"/>
            <a:ext cx="8229600" cy="4389120"/>
          </a:xfrm>
        </p:spPr>
        <p:txBody>
          <a:bodyPr/>
          <a:lstStyle/>
          <a:p>
            <a:pPr>
              <a:buClr>
                <a:schemeClr val="accent1"/>
              </a:buClr>
            </a:pPr>
            <a:r>
              <a:rPr lang="en-US" dirty="0">
                <a:solidFill>
                  <a:schemeClr val="bg1"/>
                </a:solidFill>
              </a:rPr>
              <a:t>Review the chart of the training area</a:t>
            </a:r>
          </a:p>
          <a:p>
            <a:pPr>
              <a:buClr>
                <a:schemeClr val="accent1"/>
              </a:buClr>
            </a:pPr>
            <a:r>
              <a:rPr lang="en-US" dirty="0">
                <a:solidFill>
                  <a:schemeClr val="bg1"/>
                </a:solidFill>
              </a:rPr>
              <a:t>Identify the navigational aids</a:t>
            </a:r>
          </a:p>
          <a:p>
            <a:pPr>
              <a:buClr>
                <a:schemeClr val="accent1"/>
              </a:buClr>
            </a:pPr>
            <a:r>
              <a:rPr lang="en-US" dirty="0">
                <a:solidFill>
                  <a:schemeClr val="bg1"/>
                </a:solidFill>
              </a:rPr>
              <a:t>Review any local regulations </a:t>
            </a:r>
          </a:p>
        </p:txBody>
      </p:sp>
      <p:pic>
        <p:nvPicPr>
          <p:cNvPr id="2050" name="Picture 2" descr="http://www.piersystem.com/clients/crisis_586/92575.JPG?0.3673059713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5516562"/>
            <a:ext cx="91440" cy="544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iersystem.com/clients/crisis_586/92575.JPG?0.3673059713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339520" y="2737680"/>
            <a:ext cx="4493418" cy="26756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400" y="3657600"/>
            <a:ext cx="1235765" cy="241478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3581400"/>
            <a:ext cx="795343" cy="2667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866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5</a:t>
            </a:fld>
            <a:endParaRPr lang="en-US" dirty="0"/>
          </a:p>
        </p:txBody>
      </p:sp>
      <p:sp>
        <p:nvSpPr>
          <p:cNvPr id="4" name="Title 3"/>
          <p:cNvSpPr>
            <a:spLocks noGrp="1"/>
          </p:cNvSpPr>
          <p:nvPr>
            <p:ph type="title"/>
          </p:nvPr>
        </p:nvSpPr>
        <p:spPr/>
        <p:txBody>
          <a:bodyPr/>
          <a:lstStyle/>
          <a:p>
            <a:pPr algn="ctr"/>
            <a:r>
              <a:rPr lang="en-US" dirty="0">
                <a:solidFill>
                  <a:srgbClr val="FFFF00"/>
                </a:solidFill>
              </a:rPr>
              <a:t>Program Objectives</a:t>
            </a:r>
          </a:p>
        </p:txBody>
      </p:sp>
      <p:sp>
        <p:nvSpPr>
          <p:cNvPr id="5" name="Content Placeholder 4"/>
          <p:cNvSpPr>
            <a:spLocks noGrp="1"/>
          </p:cNvSpPr>
          <p:nvPr>
            <p:ph idx="1"/>
          </p:nvPr>
        </p:nvSpPr>
        <p:spPr>
          <a:xfrm>
            <a:off x="457200" y="1676400"/>
            <a:ext cx="8229600" cy="1600200"/>
          </a:xfrm>
        </p:spPr>
        <p:txBody>
          <a:bodyPr>
            <a:normAutofit fontScale="85000" lnSpcReduction="20000"/>
          </a:bodyPr>
          <a:lstStyle/>
          <a:p>
            <a:pPr marL="0" indent="0">
              <a:spcBef>
                <a:spcPts val="1200"/>
              </a:spcBef>
              <a:buNone/>
            </a:pPr>
            <a:r>
              <a:rPr lang="en-US" dirty="0">
                <a:solidFill>
                  <a:srgbClr val="FFFF00"/>
                </a:solidFill>
              </a:rPr>
              <a:t>You already know the basic rules and principles of boating by taking a safe boating course.</a:t>
            </a:r>
          </a:p>
          <a:p>
            <a:pPr marL="0" indent="0">
              <a:spcBef>
                <a:spcPts val="1200"/>
              </a:spcBef>
              <a:buNone/>
            </a:pPr>
            <a:r>
              <a:rPr lang="en-US" dirty="0">
                <a:solidFill>
                  <a:srgbClr val="FFFF00"/>
                </a:solidFill>
              </a:rPr>
              <a:t>This program will take you beyond these basics and focus on developing and refining your boat handling skills.  The objectives of the course are to:</a:t>
            </a:r>
          </a:p>
        </p:txBody>
      </p:sp>
      <p:graphicFrame>
        <p:nvGraphicFramePr>
          <p:cNvPr id="7" name="Diagram 6"/>
          <p:cNvGraphicFramePr/>
          <p:nvPr>
            <p:extLst>
              <p:ext uri="{D42A27DB-BD31-4B8C-83A1-F6EECF244321}">
                <p14:modId xmlns:p14="http://schemas.microsoft.com/office/powerpoint/2010/main" val="9962555"/>
              </p:ext>
            </p:extLst>
          </p:nvPr>
        </p:nvGraphicFramePr>
        <p:xfrm>
          <a:off x="1295400" y="3657600"/>
          <a:ext cx="6743700"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750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50</a:t>
            </a:fld>
            <a:endParaRPr lang="en-US" dirty="0"/>
          </a:p>
        </p:txBody>
      </p:sp>
      <p:sp>
        <p:nvSpPr>
          <p:cNvPr id="4" name="Title 3"/>
          <p:cNvSpPr>
            <a:spLocks noGrp="1"/>
          </p:cNvSpPr>
          <p:nvPr>
            <p:ph type="title"/>
          </p:nvPr>
        </p:nvSpPr>
        <p:spPr/>
        <p:txBody>
          <a:bodyPr/>
          <a:lstStyle/>
          <a:p>
            <a:pPr algn="ctr"/>
            <a:r>
              <a:rPr lang="en-US" dirty="0">
                <a:solidFill>
                  <a:srgbClr val="FFFF00"/>
                </a:solidFill>
              </a:rPr>
              <a:t>Board the Boat</a:t>
            </a:r>
          </a:p>
        </p:txBody>
      </p:sp>
      <p:sp>
        <p:nvSpPr>
          <p:cNvPr id="5" name="Content Placeholder 4"/>
          <p:cNvSpPr>
            <a:spLocks noGrp="1"/>
          </p:cNvSpPr>
          <p:nvPr>
            <p:ph idx="1"/>
          </p:nvPr>
        </p:nvSpPr>
        <p:spPr>
          <a:xfrm>
            <a:off x="457200" y="2133600"/>
            <a:ext cx="5257800" cy="4389120"/>
          </a:xfrm>
        </p:spPr>
        <p:txBody>
          <a:bodyPr/>
          <a:lstStyle/>
          <a:p>
            <a:pPr>
              <a:buClr>
                <a:srgbClr val="0070C0"/>
              </a:buClr>
            </a:pPr>
            <a:r>
              <a:rPr lang="en-US" dirty="0">
                <a:solidFill>
                  <a:schemeClr val="bg1"/>
                </a:solidFill>
              </a:rPr>
              <a:t>Check the boat is securely tied</a:t>
            </a:r>
          </a:p>
          <a:p>
            <a:pPr>
              <a:buClr>
                <a:srgbClr val="0070C0"/>
              </a:buClr>
            </a:pPr>
            <a:r>
              <a:rPr lang="en-US" dirty="0">
                <a:solidFill>
                  <a:schemeClr val="bg1"/>
                </a:solidFill>
              </a:rPr>
              <a:t>Use handholds and step carefully when boarding</a:t>
            </a:r>
          </a:p>
          <a:p>
            <a:pPr>
              <a:buClr>
                <a:srgbClr val="0070C0"/>
              </a:buClr>
            </a:pPr>
            <a:r>
              <a:rPr lang="en-US" dirty="0">
                <a:solidFill>
                  <a:schemeClr val="bg1"/>
                </a:solidFill>
              </a:rPr>
              <a:t>Pass equipment aboard, don’t carry it on</a:t>
            </a:r>
          </a:p>
          <a:p>
            <a:pPr>
              <a:buClr>
                <a:srgbClr val="0070C0"/>
              </a:buClr>
            </a:pPr>
            <a:r>
              <a:rPr lang="en-US" dirty="0">
                <a:solidFill>
                  <a:schemeClr val="bg1"/>
                </a:solidFill>
              </a:rPr>
              <a:t>Arrange passengers and gear to maintain stability</a:t>
            </a:r>
          </a:p>
          <a:p>
            <a:pPr>
              <a:buClr>
                <a:srgbClr val="0070C0"/>
              </a:buClr>
            </a:pP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8176" b="14445"/>
          <a:stretch/>
        </p:blipFill>
        <p:spPr>
          <a:xfrm>
            <a:off x="5867400" y="1600200"/>
            <a:ext cx="2784256" cy="50109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35695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51</a:t>
            </a:fld>
            <a:endParaRPr lang="en-US" dirty="0"/>
          </a:p>
        </p:txBody>
      </p:sp>
      <p:sp>
        <p:nvSpPr>
          <p:cNvPr id="4" name="Title 3"/>
          <p:cNvSpPr>
            <a:spLocks noGrp="1"/>
          </p:cNvSpPr>
          <p:nvPr>
            <p:ph type="title"/>
          </p:nvPr>
        </p:nvSpPr>
        <p:spPr/>
        <p:txBody>
          <a:bodyPr/>
          <a:lstStyle/>
          <a:p>
            <a:r>
              <a:rPr lang="en-US" dirty="0">
                <a:solidFill>
                  <a:srgbClr val="FFFF00"/>
                </a:solidFill>
              </a:rPr>
              <a:t>Systems and Equipment Check</a:t>
            </a:r>
          </a:p>
        </p:txBody>
      </p:sp>
      <p:sp>
        <p:nvSpPr>
          <p:cNvPr id="7" name="Content Placeholder 6"/>
          <p:cNvSpPr>
            <a:spLocks noGrp="1"/>
          </p:cNvSpPr>
          <p:nvPr>
            <p:ph idx="1"/>
          </p:nvPr>
        </p:nvSpPr>
        <p:spPr>
          <a:xfrm>
            <a:off x="457200" y="1905000"/>
            <a:ext cx="8229600" cy="4389120"/>
          </a:xfrm>
        </p:spPr>
        <p:txBody>
          <a:bodyPr>
            <a:normAutofit lnSpcReduction="10000"/>
          </a:bodyPr>
          <a:lstStyle/>
          <a:p>
            <a:pPr>
              <a:buClr>
                <a:schemeClr val="accent1"/>
              </a:buClr>
            </a:pPr>
            <a:r>
              <a:rPr lang="en-US" dirty="0">
                <a:solidFill>
                  <a:srgbClr val="FFFF00"/>
                </a:solidFill>
              </a:rPr>
              <a:t>Use a checklist to inspect:</a:t>
            </a:r>
          </a:p>
          <a:p>
            <a:pPr lvl="1"/>
            <a:r>
              <a:rPr lang="en-US" dirty="0">
                <a:solidFill>
                  <a:schemeClr val="bg1"/>
                </a:solidFill>
              </a:rPr>
              <a:t>Main boat systems</a:t>
            </a:r>
          </a:p>
          <a:p>
            <a:pPr lvl="1"/>
            <a:r>
              <a:rPr lang="en-US" dirty="0">
                <a:solidFill>
                  <a:schemeClr val="bg1"/>
                </a:solidFill>
              </a:rPr>
              <a:t>On board equipment</a:t>
            </a:r>
          </a:p>
          <a:p>
            <a:pPr lvl="1"/>
            <a:r>
              <a:rPr lang="en-US" dirty="0">
                <a:solidFill>
                  <a:schemeClr val="bg1"/>
                </a:solidFill>
              </a:rPr>
              <a:t>Safety gear</a:t>
            </a:r>
          </a:p>
          <a:p>
            <a:pPr lvl="1"/>
            <a:r>
              <a:rPr lang="en-US" dirty="0">
                <a:solidFill>
                  <a:schemeClr val="bg1"/>
                </a:solidFill>
              </a:rPr>
              <a:t>Controls</a:t>
            </a:r>
          </a:p>
          <a:p>
            <a:pPr lvl="1"/>
            <a:r>
              <a:rPr lang="en-US" dirty="0">
                <a:solidFill>
                  <a:schemeClr val="bg1"/>
                </a:solidFill>
              </a:rPr>
              <a:t>Electronics</a:t>
            </a:r>
          </a:p>
          <a:p>
            <a:pPr>
              <a:buClr>
                <a:schemeClr val="accent1"/>
              </a:buClr>
            </a:pPr>
            <a:r>
              <a:rPr lang="en-US" dirty="0">
                <a:solidFill>
                  <a:srgbClr val="FFFF00"/>
                </a:solidFill>
              </a:rPr>
              <a:t>Start the engine</a:t>
            </a:r>
          </a:p>
          <a:p>
            <a:pPr lvl="1"/>
            <a:r>
              <a:rPr lang="en-US" dirty="0">
                <a:solidFill>
                  <a:schemeClr val="bg1"/>
                </a:solidFill>
              </a:rPr>
              <a:t>Turn on the blower</a:t>
            </a:r>
          </a:p>
          <a:p>
            <a:pPr lvl="1"/>
            <a:r>
              <a:rPr lang="en-US" dirty="0">
                <a:solidFill>
                  <a:schemeClr val="bg1"/>
                </a:solidFill>
              </a:rPr>
              <a:t>Start the engine</a:t>
            </a:r>
          </a:p>
          <a:p>
            <a:pPr lvl="1"/>
            <a:r>
              <a:rPr lang="en-US" dirty="0">
                <a:solidFill>
                  <a:schemeClr val="bg1"/>
                </a:solidFill>
              </a:rPr>
              <a:t>Monitor while warming</a:t>
            </a:r>
          </a:p>
          <a:p>
            <a:pPr lvl="1"/>
            <a:endParaRPr lang="en-US" dirty="0"/>
          </a:p>
          <a:p>
            <a:pPr>
              <a:buClr>
                <a:schemeClr val="accent1"/>
              </a:buClr>
            </a:pPr>
            <a:endParaRPr lang="en-US" dirty="0"/>
          </a:p>
        </p:txBody>
      </p:sp>
      <p:pic>
        <p:nvPicPr>
          <p:cNvPr id="9" name="Picture 8"/>
          <p:cNvPicPr>
            <a:picLocks noChangeAspect="1"/>
          </p:cNvPicPr>
          <p:nvPr/>
        </p:nvPicPr>
        <p:blipFill>
          <a:blip r:embed="rId3" cstate="print"/>
          <a:stretch>
            <a:fillRect/>
          </a:stretch>
        </p:blipFill>
        <p:spPr>
          <a:xfrm>
            <a:off x="5257800" y="1828800"/>
            <a:ext cx="3429171" cy="43936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738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Image result for engine cut off lany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276600"/>
            <a:ext cx="3553307"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905861C-E3E7-482F-A3A4-052BA7958943}" type="slidenum">
              <a:rPr lang="en-US" smtClean="0"/>
              <a:pPr/>
              <a:t>52</a:t>
            </a:fld>
            <a:endParaRPr lang="en-US" dirty="0"/>
          </a:p>
        </p:txBody>
      </p:sp>
      <p:sp>
        <p:nvSpPr>
          <p:cNvPr id="7" name="Date Placeholder 8"/>
          <p:cNvSpPr>
            <a:spLocks noGrp="1"/>
          </p:cNvSpPr>
          <p:nvPr>
            <p:ph type="title"/>
          </p:nvPr>
        </p:nvSpPr>
        <p:spPr/>
        <p:txBody>
          <a:bodyPr>
            <a:normAutofit/>
          </a:bodyPr>
          <a:lstStyle/>
          <a:p>
            <a:pPr algn="ctr"/>
            <a:r>
              <a:rPr lang="en-US" dirty="0">
                <a:solidFill>
                  <a:srgbClr val="FFFF00"/>
                </a:solidFill>
              </a:rPr>
              <a:t>Engine Cut-off Lanyard</a:t>
            </a:r>
          </a:p>
        </p:txBody>
      </p:sp>
      <p:sp>
        <p:nvSpPr>
          <p:cNvPr id="5" name="Content Placeholder 4"/>
          <p:cNvSpPr>
            <a:spLocks noGrp="1"/>
          </p:cNvSpPr>
          <p:nvPr>
            <p:ph idx="1"/>
          </p:nvPr>
        </p:nvSpPr>
        <p:spPr>
          <a:xfrm>
            <a:off x="228600" y="1981200"/>
            <a:ext cx="5181600" cy="4389120"/>
          </a:xfrm>
        </p:spPr>
        <p:txBody>
          <a:bodyPr/>
          <a:lstStyle/>
          <a:p>
            <a:pPr>
              <a:buClr>
                <a:srgbClr val="0070C0"/>
              </a:buClr>
            </a:pPr>
            <a:r>
              <a:rPr lang="en-US" dirty="0">
                <a:solidFill>
                  <a:schemeClr val="bg1"/>
                </a:solidFill>
              </a:rPr>
              <a:t>Always use the cutoff lanyard  when underway</a:t>
            </a:r>
          </a:p>
          <a:p>
            <a:pPr>
              <a:buClr>
                <a:srgbClr val="0070C0"/>
              </a:buClr>
            </a:pPr>
            <a:r>
              <a:rPr lang="en-US" dirty="0">
                <a:solidFill>
                  <a:schemeClr val="bg1"/>
                </a:solidFill>
              </a:rPr>
              <a:t>Secure it to the operator of the boat</a:t>
            </a:r>
          </a:p>
          <a:p>
            <a:pPr lvl="1">
              <a:buClr>
                <a:srgbClr val="0070C0"/>
              </a:buClr>
            </a:pPr>
            <a:r>
              <a:rPr lang="en-US" dirty="0">
                <a:solidFill>
                  <a:schemeClr val="bg1"/>
                </a:solidFill>
              </a:rPr>
              <a:t>If a Velcro strap, wrap around the wrist, arm or leg</a:t>
            </a:r>
          </a:p>
          <a:p>
            <a:pPr lvl="1">
              <a:buClr>
                <a:srgbClr val="0070C0"/>
              </a:buClr>
            </a:pPr>
            <a:r>
              <a:rPr lang="en-US" dirty="0">
                <a:solidFill>
                  <a:schemeClr val="bg1"/>
                </a:solidFill>
              </a:rPr>
              <a:t>If a clip, fasten securely to belt or life jacket</a:t>
            </a:r>
          </a:p>
          <a:p>
            <a:endParaRPr lang="en-US" dirty="0"/>
          </a:p>
        </p:txBody>
      </p:sp>
    </p:spTree>
    <p:extLst>
      <p:ext uri="{BB962C8B-B14F-4D97-AF65-F5344CB8AC3E}">
        <p14:creationId xmlns:p14="http://schemas.microsoft.com/office/powerpoint/2010/main" val="20084486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53</a:t>
            </a:fld>
            <a:endParaRPr lang="en-US" dirty="0"/>
          </a:p>
        </p:txBody>
      </p:sp>
      <p:sp>
        <p:nvSpPr>
          <p:cNvPr id="4" name="Title 3"/>
          <p:cNvSpPr>
            <a:spLocks noGrp="1"/>
          </p:cNvSpPr>
          <p:nvPr>
            <p:ph type="title"/>
          </p:nvPr>
        </p:nvSpPr>
        <p:spPr/>
        <p:txBody>
          <a:bodyPr>
            <a:normAutofit fontScale="90000"/>
          </a:bodyPr>
          <a:lstStyle/>
          <a:p>
            <a:pPr algn="ctr"/>
            <a:r>
              <a:rPr lang="en-US" dirty="0">
                <a:solidFill>
                  <a:srgbClr val="FFFF00"/>
                </a:solidFill>
              </a:rPr>
              <a:t>Steering and Throttle/Gear Shift</a:t>
            </a:r>
          </a:p>
        </p:txBody>
      </p:sp>
      <p:sp>
        <p:nvSpPr>
          <p:cNvPr id="5" name="Content Placeholder 4"/>
          <p:cNvSpPr>
            <a:spLocks noGrp="1"/>
          </p:cNvSpPr>
          <p:nvPr>
            <p:ph idx="1"/>
          </p:nvPr>
        </p:nvSpPr>
        <p:spPr>
          <a:xfrm>
            <a:off x="457200" y="1981200"/>
            <a:ext cx="8229600" cy="4389120"/>
          </a:xfrm>
        </p:spPr>
        <p:txBody>
          <a:bodyPr>
            <a:normAutofit fontScale="92500" lnSpcReduction="20000"/>
          </a:bodyPr>
          <a:lstStyle/>
          <a:p>
            <a:pPr>
              <a:buClr>
                <a:schemeClr val="accent1"/>
              </a:buClr>
            </a:pPr>
            <a:r>
              <a:rPr lang="en-US" dirty="0">
                <a:solidFill>
                  <a:schemeClr val="bg1"/>
                </a:solidFill>
              </a:rPr>
              <a:t>Make sure the boat is securely tied to the dock</a:t>
            </a:r>
          </a:p>
          <a:p>
            <a:pPr>
              <a:buClr>
                <a:schemeClr val="accent1"/>
              </a:buClr>
            </a:pPr>
            <a:r>
              <a:rPr lang="en-US" dirty="0">
                <a:solidFill>
                  <a:schemeClr val="bg1"/>
                </a:solidFill>
              </a:rPr>
              <a:t>Exercise the steering</a:t>
            </a:r>
          </a:p>
          <a:p>
            <a:pPr lvl="1"/>
            <a:r>
              <a:rPr lang="en-US" dirty="0">
                <a:solidFill>
                  <a:schemeClr val="bg1"/>
                </a:solidFill>
              </a:rPr>
              <a:t>Turn the wheel completely to one side</a:t>
            </a:r>
          </a:p>
          <a:p>
            <a:pPr lvl="1"/>
            <a:r>
              <a:rPr lang="en-US" dirty="0">
                <a:solidFill>
                  <a:schemeClr val="bg1"/>
                </a:solidFill>
              </a:rPr>
              <a:t>Turn to the opposite side, counting the turns</a:t>
            </a:r>
          </a:p>
          <a:p>
            <a:pPr lvl="1"/>
            <a:r>
              <a:rPr lang="en-US" dirty="0">
                <a:solidFill>
                  <a:schemeClr val="bg1"/>
                </a:solidFill>
              </a:rPr>
              <a:t>Find the mid-point</a:t>
            </a:r>
          </a:p>
          <a:p>
            <a:pPr>
              <a:buClr>
                <a:schemeClr val="accent1"/>
              </a:buClr>
            </a:pPr>
            <a:r>
              <a:rPr lang="en-US" dirty="0">
                <a:solidFill>
                  <a:schemeClr val="bg1"/>
                </a:solidFill>
              </a:rPr>
              <a:t>Get a feel for the throttle/gear shift</a:t>
            </a:r>
          </a:p>
          <a:p>
            <a:pPr lvl="1"/>
            <a:r>
              <a:rPr lang="en-US" dirty="0">
                <a:solidFill>
                  <a:schemeClr val="bg1"/>
                </a:solidFill>
              </a:rPr>
              <a:t>Shift to forward </a:t>
            </a:r>
          </a:p>
          <a:p>
            <a:pPr lvl="1"/>
            <a:r>
              <a:rPr lang="en-US" dirty="0">
                <a:solidFill>
                  <a:schemeClr val="bg1"/>
                </a:solidFill>
              </a:rPr>
              <a:t>Shift back to neutral</a:t>
            </a:r>
          </a:p>
          <a:p>
            <a:pPr lvl="1"/>
            <a:r>
              <a:rPr lang="en-US" dirty="0">
                <a:solidFill>
                  <a:schemeClr val="bg1"/>
                </a:solidFill>
              </a:rPr>
              <a:t>Shift to reverse</a:t>
            </a:r>
          </a:p>
          <a:p>
            <a:pPr lvl="1"/>
            <a:r>
              <a:rPr lang="en-US" dirty="0">
                <a:solidFill>
                  <a:schemeClr val="bg1"/>
                </a:solidFill>
              </a:rPr>
              <a:t>Shift back to neutral</a:t>
            </a:r>
          </a:p>
          <a:p>
            <a:pPr lvl="1"/>
            <a:r>
              <a:rPr lang="en-US" dirty="0">
                <a:solidFill>
                  <a:schemeClr val="bg1"/>
                </a:solidFill>
              </a:rPr>
              <a:t>Find the points of acceleration</a:t>
            </a:r>
          </a:p>
          <a:p>
            <a:pPr lvl="1"/>
            <a:r>
              <a:rPr lang="en-US" dirty="0">
                <a:solidFill>
                  <a:schemeClr val="bg1"/>
                </a:solidFill>
              </a:rPr>
              <a:t>Repeat until shifting with confidence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657600"/>
            <a:ext cx="3005741" cy="2282137"/>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791200" y="3657600"/>
            <a:ext cx="2405318" cy="24053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1807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54</a:t>
            </a:fld>
            <a:endParaRPr lang="en-US" dirty="0"/>
          </a:p>
        </p:txBody>
      </p:sp>
      <p:sp>
        <p:nvSpPr>
          <p:cNvPr id="4" name="Title 3"/>
          <p:cNvSpPr>
            <a:spLocks noGrp="1"/>
          </p:cNvSpPr>
          <p:nvPr>
            <p:ph type="title"/>
          </p:nvPr>
        </p:nvSpPr>
        <p:spPr/>
        <p:txBody>
          <a:bodyPr/>
          <a:lstStyle/>
          <a:p>
            <a:pPr algn="ctr"/>
            <a:r>
              <a:rPr lang="en-US" dirty="0">
                <a:solidFill>
                  <a:srgbClr val="FFFF00"/>
                </a:solidFill>
              </a:rPr>
              <a:t>Spring Line Control</a:t>
            </a:r>
          </a:p>
        </p:txBody>
      </p:sp>
      <p:sp>
        <p:nvSpPr>
          <p:cNvPr id="5" name="Content Placeholder 4"/>
          <p:cNvSpPr>
            <a:spLocks noGrp="1"/>
          </p:cNvSpPr>
          <p:nvPr>
            <p:ph idx="1"/>
          </p:nvPr>
        </p:nvSpPr>
        <p:spPr>
          <a:xfrm>
            <a:off x="457200" y="1524000"/>
            <a:ext cx="5410200" cy="4389120"/>
          </a:xfrm>
        </p:spPr>
        <p:txBody>
          <a:bodyPr>
            <a:normAutofit fontScale="92500"/>
          </a:bodyPr>
          <a:lstStyle/>
          <a:p>
            <a:pPr>
              <a:buClr>
                <a:schemeClr val="accent1"/>
              </a:buClr>
            </a:pPr>
            <a:r>
              <a:rPr lang="en-US" dirty="0">
                <a:solidFill>
                  <a:schemeClr val="bg1"/>
                </a:solidFill>
              </a:rPr>
              <a:t>Secure the boat with an aft spring line</a:t>
            </a:r>
          </a:p>
          <a:p>
            <a:pPr>
              <a:buClr>
                <a:schemeClr val="accent1"/>
              </a:buClr>
            </a:pPr>
            <a:r>
              <a:rPr lang="en-US" dirty="0">
                <a:solidFill>
                  <a:schemeClr val="bg1"/>
                </a:solidFill>
              </a:rPr>
              <a:t>Turn the wheel away from the dock</a:t>
            </a:r>
          </a:p>
          <a:p>
            <a:pPr>
              <a:buClr>
                <a:schemeClr val="accent1"/>
              </a:buClr>
            </a:pPr>
            <a:r>
              <a:rPr lang="en-US" dirty="0">
                <a:solidFill>
                  <a:schemeClr val="bg1"/>
                </a:solidFill>
              </a:rPr>
              <a:t>Shift the boat into forward at idle speed</a:t>
            </a:r>
          </a:p>
          <a:p>
            <a:pPr>
              <a:buClr>
                <a:schemeClr val="accent1"/>
              </a:buClr>
            </a:pPr>
            <a:r>
              <a:rPr lang="en-US" dirty="0">
                <a:solidFill>
                  <a:schemeClr val="bg1"/>
                </a:solidFill>
              </a:rPr>
              <a:t>The boat will move gently to the dock</a:t>
            </a:r>
          </a:p>
          <a:p>
            <a:pPr>
              <a:buClr>
                <a:schemeClr val="accent1"/>
              </a:buClr>
            </a:pPr>
            <a:r>
              <a:rPr lang="en-US" dirty="0">
                <a:solidFill>
                  <a:schemeClr val="bg1"/>
                </a:solidFill>
              </a:rPr>
              <a:t>If you push the boat away, it will return</a:t>
            </a:r>
          </a:p>
          <a:p>
            <a:pPr>
              <a:buClr>
                <a:schemeClr val="accent1"/>
              </a:buClr>
            </a:pPr>
            <a:r>
              <a:rPr lang="en-US" dirty="0">
                <a:solidFill>
                  <a:schemeClr val="bg1"/>
                </a:solidFill>
              </a:rPr>
              <a:t>This position provides stability and control</a:t>
            </a:r>
          </a:p>
          <a:p>
            <a:endParaRPr lang="en-US" dirty="0"/>
          </a:p>
        </p:txBody>
      </p:sp>
      <p:sp>
        <p:nvSpPr>
          <p:cNvPr id="6" name="Rounded Rectangle 5"/>
          <p:cNvSpPr/>
          <p:nvPr/>
        </p:nvSpPr>
        <p:spPr>
          <a:xfrm>
            <a:off x="533400" y="5410200"/>
            <a:ext cx="8138160" cy="9906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dirty="0">
                <a:solidFill>
                  <a:schemeClr val="bg1"/>
                </a:solidFill>
              </a:rPr>
              <a:t>Make sure the cleat is strong and your spring line secure before entering or leaving the boat. </a:t>
            </a:r>
            <a:endParaRPr lang="en-US" sz="2600" b="1" u="sng"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406279" y="2061323"/>
            <a:ext cx="3993412" cy="26139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2657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7905861C-E3E7-482F-A3A4-052BA7958943}" type="slidenum">
              <a:rPr lang="en-US" smtClean="0"/>
              <a:pPr/>
              <a:t>55</a:t>
            </a:fld>
            <a:endParaRPr lang="en-US" dirty="0"/>
          </a:p>
        </p:txBody>
      </p:sp>
      <p:sp>
        <p:nvSpPr>
          <p:cNvPr id="4" name="Title 3"/>
          <p:cNvSpPr>
            <a:spLocks noGrp="1"/>
          </p:cNvSpPr>
          <p:nvPr>
            <p:ph type="title"/>
          </p:nvPr>
        </p:nvSpPr>
        <p:spPr/>
        <p:txBody>
          <a:bodyPr/>
          <a:lstStyle/>
          <a:p>
            <a:pPr algn="ctr"/>
            <a:r>
              <a:rPr lang="en-US" dirty="0">
                <a:solidFill>
                  <a:srgbClr val="FFFF00"/>
                </a:solidFill>
              </a:rPr>
              <a:t>Low Speed Steering</a:t>
            </a:r>
          </a:p>
        </p:txBody>
      </p:sp>
      <p:sp>
        <p:nvSpPr>
          <p:cNvPr id="5" name="Content Placeholder 4"/>
          <p:cNvSpPr>
            <a:spLocks noGrp="1"/>
          </p:cNvSpPr>
          <p:nvPr>
            <p:ph idx="1"/>
          </p:nvPr>
        </p:nvSpPr>
        <p:spPr>
          <a:xfrm>
            <a:off x="457200" y="1905000"/>
            <a:ext cx="5334000" cy="4389120"/>
          </a:xfrm>
        </p:spPr>
        <p:txBody>
          <a:bodyPr>
            <a:normAutofit lnSpcReduction="10000"/>
          </a:bodyPr>
          <a:lstStyle/>
          <a:p>
            <a:pPr>
              <a:buClr>
                <a:srgbClr val="0070C0"/>
              </a:buClr>
            </a:pPr>
            <a:r>
              <a:rPr lang="en-US" dirty="0">
                <a:solidFill>
                  <a:schemeClr val="bg1"/>
                </a:solidFill>
              </a:rPr>
              <a:t>Maintain a heading at idle speed</a:t>
            </a:r>
          </a:p>
          <a:p>
            <a:pPr lvl="1">
              <a:buClr>
                <a:srgbClr val="0070C0"/>
              </a:buClr>
              <a:defRPr/>
            </a:pPr>
            <a:r>
              <a:rPr lang="en-US" dirty="0">
                <a:solidFill>
                  <a:schemeClr val="bg1"/>
                </a:solidFill>
              </a:rPr>
              <a:t>Steer to a specific target</a:t>
            </a:r>
          </a:p>
          <a:p>
            <a:pPr lvl="1">
              <a:buClr>
                <a:srgbClr val="0070C0"/>
              </a:buClr>
              <a:defRPr/>
            </a:pPr>
            <a:r>
              <a:rPr lang="en-US" dirty="0">
                <a:solidFill>
                  <a:schemeClr val="bg1"/>
                </a:solidFill>
              </a:rPr>
              <a:t>Adjust for wind and current</a:t>
            </a:r>
          </a:p>
          <a:p>
            <a:pPr lvl="1">
              <a:buClr>
                <a:srgbClr val="0070C0"/>
              </a:buClr>
              <a:defRPr/>
            </a:pPr>
            <a:r>
              <a:rPr lang="en-US" dirty="0">
                <a:solidFill>
                  <a:schemeClr val="bg1"/>
                </a:solidFill>
              </a:rPr>
              <a:t> Counter-steer as the boat veers off course</a:t>
            </a:r>
          </a:p>
          <a:p>
            <a:pPr>
              <a:buClr>
                <a:srgbClr val="0070C0"/>
              </a:buClr>
            </a:pPr>
            <a:r>
              <a:rPr lang="en-US" dirty="0">
                <a:solidFill>
                  <a:schemeClr val="bg1"/>
                </a:solidFill>
              </a:rPr>
              <a:t>Left and Right Turns at idle speed</a:t>
            </a:r>
          </a:p>
          <a:p>
            <a:pPr lvl="1">
              <a:buClr>
                <a:srgbClr val="0070C0"/>
              </a:buClr>
            </a:pPr>
            <a:r>
              <a:rPr lang="en-US" dirty="0">
                <a:solidFill>
                  <a:schemeClr val="bg1"/>
                </a:solidFill>
              </a:rPr>
              <a:t>Turn the boat crisply to the left and right as directed</a:t>
            </a:r>
          </a:p>
          <a:p>
            <a:pPr lvl="1">
              <a:buClr>
                <a:srgbClr val="0070C0"/>
              </a:buClr>
            </a:pPr>
            <a:r>
              <a:rPr lang="en-US" dirty="0">
                <a:solidFill>
                  <a:schemeClr val="bg1"/>
                </a:solidFill>
              </a:rPr>
              <a:t>Counter-steer to halt the turn as the boat reaches the new heading</a:t>
            </a:r>
          </a:p>
          <a:p>
            <a:pPr lvl="1">
              <a:buClr>
                <a:srgbClr val="0070C0"/>
              </a:buClr>
            </a:pPr>
            <a:r>
              <a:rPr lang="en-US" dirty="0">
                <a:solidFill>
                  <a:schemeClr val="bg1"/>
                </a:solidFill>
              </a:rPr>
              <a:t>Note the effect of wind as you turn</a:t>
            </a:r>
          </a:p>
        </p:txBody>
      </p:sp>
      <p:sp>
        <p:nvSpPr>
          <p:cNvPr id="6" name="Rectangle 5"/>
          <p:cNvSpPr/>
          <p:nvPr/>
        </p:nvSpPr>
        <p:spPr>
          <a:xfrm>
            <a:off x="5867400" y="1676400"/>
            <a:ext cx="3124200" cy="4648200"/>
          </a:xfrm>
          <a:prstGeom prst="rect">
            <a:avLst/>
          </a:prstGeom>
          <a:solidFill>
            <a:srgbClr val="009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flipV="1">
            <a:off x="7467600" y="1981200"/>
            <a:ext cx="0" cy="38862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5029200" y="2514600"/>
            <a:ext cx="2414451" cy="1295400"/>
          </a:xfrm>
          <a:prstGeom prst="arc">
            <a:avLst>
              <a:gd name="adj1" fmla="val 18124043"/>
              <a:gd name="adj2" fmla="val 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p:cNvSpPr/>
          <p:nvPr/>
        </p:nvSpPr>
        <p:spPr>
          <a:xfrm flipH="1">
            <a:off x="7467600" y="2514600"/>
            <a:ext cx="2414451" cy="1295400"/>
          </a:xfrm>
          <a:prstGeom prst="arc">
            <a:avLst>
              <a:gd name="adj1" fmla="val 18124043"/>
              <a:gd name="adj2" fmla="val 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850621" y="4283979"/>
            <a:ext cx="3142518" cy="1737360"/>
          </a:xfrm>
          <a:prstGeom prst="rect">
            <a:avLst/>
          </a:prstGeom>
        </p:spPr>
      </p:pic>
    </p:spTree>
    <p:extLst>
      <p:ext uri="{BB962C8B-B14F-4D97-AF65-F5344CB8AC3E}">
        <p14:creationId xmlns:p14="http://schemas.microsoft.com/office/powerpoint/2010/main" val="3340274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56</a:t>
            </a:fld>
            <a:endParaRPr lang="en-US" dirty="0"/>
          </a:p>
        </p:txBody>
      </p:sp>
      <p:sp>
        <p:nvSpPr>
          <p:cNvPr id="4" name="Title 3"/>
          <p:cNvSpPr>
            <a:spLocks noGrp="1"/>
          </p:cNvSpPr>
          <p:nvPr>
            <p:ph type="title"/>
          </p:nvPr>
        </p:nvSpPr>
        <p:spPr/>
        <p:txBody>
          <a:bodyPr/>
          <a:lstStyle/>
          <a:p>
            <a:pPr algn="ctr"/>
            <a:r>
              <a:rPr lang="en-US" dirty="0">
                <a:solidFill>
                  <a:srgbClr val="FFFF00"/>
                </a:solidFill>
              </a:rPr>
              <a:t>Minimum Control Speed</a:t>
            </a:r>
          </a:p>
        </p:txBody>
      </p:sp>
      <p:sp>
        <p:nvSpPr>
          <p:cNvPr id="5" name="Content Placeholder 4"/>
          <p:cNvSpPr>
            <a:spLocks noGrp="1"/>
          </p:cNvSpPr>
          <p:nvPr>
            <p:ph idx="1"/>
          </p:nvPr>
        </p:nvSpPr>
        <p:spPr>
          <a:xfrm>
            <a:off x="457200" y="2209800"/>
            <a:ext cx="5105400" cy="4389120"/>
          </a:xfrm>
        </p:spPr>
        <p:txBody>
          <a:bodyPr/>
          <a:lstStyle/>
          <a:p>
            <a:pPr marL="0" indent="0">
              <a:buNone/>
            </a:pPr>
            <a:r>
              <a:rPr lang="en-US" dirty="0">
                <a:solidFill>
                  <a:schemeClr val="bg1"/>
                </a:solidFill>
              </a:rPr>
              <a:t>Maintain a heading at minimum speed</a:t>
            </a:r>
          </a:p>
          <a:p>
            <a:pPr>
              <a:buClr>
                <a:schemeClr val="accent1"/>
              </a:buClr>
            </a:pPr>
            <a:r>
              <a:rPr lang="en-US" dirty="0">
                <a:solidFill>
                  <a:schemeClr val="bg1"/>
                </a:solidFill>
              </a:rPr>
              <a:t>Shift into forward briefly  “1-2-3”</a:t>
            </a:r>
          </a:p>
          <a:p>
            <a:pPr>
              <a:buClr>
                <a:schemeClr val="accent1"/>
              </a:buClr>
            </a:pPr>
            <a:r>
              <a:rPr lang="en-US" dirty="0">
                <a:solidFill>
                  <a:schemeClr val="bg1"/>
                </a:solidFill>
              </a:rPr>
              <a:t>Shift into neutral and coast</a:t>
            </a:r>
          </a:p>
          <a:p>
            <a:pPr>
              <a:buClr>
                <a:schemeClr val="accent1"/>
              </a:buClr>
            </a:pPr>
            <a:r>
              <a:rPr lang="en-US" dirty="0">
                <a:solidFill>
                  <a:schemeClr val="bg1"/>
                </a:solidFill>
              </a:rPr>
              <a:t>Monitor your progress</a:t>
            </a:r>
          </a:p>
          <a:p>
            <a:pPr>
              <a:buClr>
                <a:schemeClr val="accent1"/>
              </a:buClr>
            </a:pPr>
            <a:r>
              <a:rPr lang="en-US" dirty="0">
                <a:solidFill>
                  <a:schemeClr val="bg1"/>
                </a:solidFill>
              </a:rPr>
              <a:t>Repeat as necessary to maintain directional control</a:t>
            </a:r>
          </a:p>
        </p:txBody>
      </p:sp>
      <p:sp>
        <p:nvSpPr>
          <p:cNvPr id="6" name="Rectangle 5"/>
          <p:cNvSpPr/>
          <p:nvPr/>
        </p:nvSpPr>
        <p:spPr>
          <a:xfrm>
            <a:off x="5715000" y="1676400"/>
            <a:ext cx="3124200"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74421" y="3064779"/>
            <a:ext cx="3142518" cy="1737360"/>
          </a:xfrm>
          <a:prstGeom prst="rect">
            <a:avLst/>
          </a:prstGeom>
        </p:spPr>
      </p:pic>
      <p:cxnSp>
        <p:nvCxnSpPr>
          <p:cNvPr id="9" name="Straight Arrow Connector 8"/>
          <p:cNvCxnSpPr/>
          <p:nvPr/>
        </p:nvCxnSpPr>
        <p:spPr>
          <a:xfrm flipV="1">
            <a:off x="7391400" y="3962400"/>
            <a:ext cx="0" cy="1828800"/>
          </a:xfrm>
          <a:prstGeom prst="straightConnector1">
            <a:avLst/>
          </a:prstGeom>
          <a:ln w="762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703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7905861C-E3E7-482F-A3A4-052BA7958943}" type="slidenum">
              <a:rPr lang="en-US" smtClean="0"/>
              <a:pPr/>
              <a:t>57</a:t>
            </a:fld>
            <a:endParaRPr lang="en-US" dirty="0"/>
          </a:p>
        </p:txBody>
      </p:sp>
      <p:sp>
        <p:nvSpPr>
          <p:cNvPr id="4" name="Title 3"/>
          <p:cNvSpPr>
            <a:spLocks noGrp="1"/>
          </p:cNvSpPr>
          <p:nvPr>
            <p:ph type="title"/>
          </p:nvPr>
        </p:nvSpPr>
        <p:spPr/>
        <p:txBody>
          <a:bodyPr/>
          <a:lstStyle/>
          <a:p>
            <a:pPr algn="ctr"/>
            <a:r>
              <a:rPr lang="en-US" dirty="0">
                <a:solidFill>
                  <a:srgbClr val="FFFF00"/>
                </a:solidFill>
              </a:rPr>
              <a:t>Stopping the Boat</a:t>
            </a:r>
          </a:p>
        </p:txBody>
      </p:sp>
      <p:sp>
        <p:nvSpPr>
          <p:cNvPr id="5" name="Content Placeholder 4"/>
          <p:cNvSpPr>
            <a:spLocks noGrp="1"/>
          </p:cNvSpPr>
          <p:nvPr>
            <p:ph idx="1"/>
          </p:nvPr>
        </p:nvSpPr>
        <p:spPr>
          <a:xfrm>
            <a:off x="457200" y="1676400"/>
            <a:ext cx="5257801" cy="4389120"/>
          </a:xfrm>
        </p:spPr>
        <p:txBody>
          <a:bodyPr/>
          <a:lstStyle/>
          <a:p>
            <a:pPr>
              <a:buClr>
                <a:schemeClr val="accent1"/>
              </a:buClr>
            </a:pPr>
            <a:r>
              <a:rPr lang="en-US" dirty="0">
                <a:solidFill>
                  <a:schemeClr val="bg1"/>
                </a:solidFill>
              </a:rPr>
              <a:t>Establish a heading at idle speed</a:t>
            </a:r>
          </a:p>
          <a:p>
            <a:pPr>
              <a:buClr>
                <a:schemeClr val="accent1"/>
              </a:buClr>
            </a:pPr>
            <a:r>
              <a:rPr lang="en-US" dirty="0">
                <a:solidFill>
                  <a:schemeClr val="bg1"/>
                </a:solidFill>
              </a:rPr>
              <a:t>Shift to Neutral</a:t>
            </a:r>
          </a:p>
          <a:p>
            <a:pPr>
              <a:buClr>
                <a:schemeClr val="accent1"/>
              </a:buClr>
            </a:pPr>
            <a:r>
              <a:rPr lang="en-US" dirty="0">
                <a:solidFill>
                  <a:schemeClr val="bg1"/>
                </a:solidFill>
              </a:rPr>
              <a:t>Straighten the wheel</a:t>
            </a:r>
          </a:p>
          <a:p>
            <a:pPr>
              <a:buClr>
                <a:schemeClr val="accent1"/>
              </a:buClr>
            </a:pPr>
            <a:r>
              <a:rPr lang="en-US" dirty="0">
                <a:solidFill>
                  <a:schemeClr val="bg1"/>
                </a:solidFill>
              </a:rPr>
              <a:t>Shift to reverse at idle speed</a:t>
            </a:r>
          </a:p>
          <a:p>
            <a:pPr>
              <a:buClr>
                <a:schemeClr val="accent1"/>
              </a:buClr>
            </a:pPr>
            <a:r>
              <a:rPr lang="en-US" dirty="0">
                <a:solidFill>
                  <a:schemeClr val="bg1"/>
                </a:solidFill>
              </a:rPr>
              <a:t>Shift to neutral when the boat comes to a complete stop</a:t>
            </a:r>
          </a:p>
          <a:p>
            <a:endParaRPr lang="en-US" dirty="0"/>
          </a:p>
        </p:txBody>
      </p:sp>
      <p:sp>
        <p:nvSpPr>
          <p:cNvPr id="6" name="Rectangle 5"/>
          <p:cNvSpPr/>
          <p:nvPr/>
        </p:nvSpPr>
        <p:spPr>
          <a:xfrm>
            <a:off x="5752233" y="1447800"/>
            <a:ext cx="3124200"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74421" y="2353901"/>
            <a:ext cx="3142518" cy="1737360"/>
          </a:xfrm>
          <a:prstGeom prst="rect">
            <a:avLst/>
          </a:prstGeom>
        </p:spPr>
      </p:pic>
      <p:cxnSp>
        <p:nvCxnSpPr>
          <p:cNvPr id="8" name="Straight Arrow Connector 7"/>
          <p:cNvCxnSpPr/>
          <p:nvPr/>
        </p:nvCxnSpPr>
        <p:spPr>
          <a:xfrm flipV="1">
            <a:off x="7363098" y="4673195"/>
            <a:ext cx="0" cy="1143000"/>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363098" y="4091903"/>
            <a:ext cx="0" cy="457200"/>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34498" y="4623122"/>
            <a:ext cx="457200" cy="0"/>
          </a:xfrm>
          <a:prstGeom prst="line">
            <a:avLst/>
          </a:prstGeom>
          <a:ln w="76200">
            <a:solidFill>
              <a:srgbClr val="FFC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57199" y="4648200"/>
            <a:ext cx="4800601" cy="14478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dirty="0">
                <a:solidFill>
                  <a:schemeClr val="bg1"/>
                </a:solidFill>
              </a:rPr>
              <a:t>If you do not straighten the wheel, shifting to reverse will start to spin the boat.</a:t>
            </a:r>
            <a:endParaRPr lang="en-US" sz="2600" b="1" u="sng" dirty="0">
              <a:solidFill>
                <a:schemeClr val="bg1"/>
              </a:solidFill>
            </a:endParaRPr>
          </a:p>
        </p:txBody>
      </p:sp>
    </p:spTree>
    <p:extLst>
      <p:ext uri="{BB962C8B-B14F-4D97-AF65-F5344CB8AC3E}">
        <p14:creationId xmlns:p14="http://schemas.microsoft.com/office/powerpoint/2010/main" val="13940165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58</a:t>
            </a:fld>
            <a:endParaRPr lang="en-US" dirty="0"/>
          </a:p>
        </p:txBody>
      </p:sp>
      <p:sp>
        <p:nvSpPr>
          <p:cNvPr id="4" name="Title 3"/>
          <p:cNvSpPr>
            <a:spLocks noGrp="1"/>
          </p:cNvSpPr>
          <p:nvPr>
            <p:ph type="title"/>
          </p:nvPr>
        </p:nvSpPr>
        <p:spPr/>
        <p:txBody>
          <a:bodyPr/>
          <a:lstStyle/>
          <a:p>
            <a:pPr algn="ctr"/>
            <a:r>
              <a:rPr lang="en-US" dirty="0">
                <a:solidFill>
                  <a:srgbClr val="FFFF00"/>
                </a:solidFill>
              </a:rPr>
              <a:t>Back the Boat</a:t>
            </a:r>
          </a:p>
        </p:txBody>
      </p:sp>
      <p:sp>
        <p:nvSpPr>
          <p:cNvPr id="5" name="Content Placeholder 4"/>
          <p:cNvSpPr>
            <a:spLocks noGrp="1"/>
          </p:cNvSpPr>
          <p:nvPr>
            <p:ph idx="1"/>
          </p:nvPr>
        </p:nvSpPr>
        <p:spPr>
          <a:xfrm>
            <a:off x="457200" y="1905000"/>
            <a:ext cx="5181600" cy="4389120"/>
          </a:xfrm>
        </p:spPr>
        <p:txBody>
          <a:bodyPr/>
          <a:lstStyle/>
          <a:p>
            <a:pPr>
              <a:buClr>
                <a:schemeClr val="accent1"/>
              </a:buClr>
            </a:pPr>
            <a:r>
              <a:rPr lang="en-US" dirty="0">
                <a:solidFill>
                  <a:schemeClr val="bg1"/>
                </a:solidFill>
              </a:rPr>
              <a:t>Select a target astern of the boat</a:t>
            </a:r>
          </a:p>
          <a:p>
            <a:pPr>
              <a:buClr>
                <a:schemeClr val="accent1"/>
              </a:buClr>
            </a:pPr>
            <a:r>
              <a:rPr lang="en-US" dirty="0">
                <a:solidFill>
                  <a:schemeClr val="bg1"/>
                </a:solidFill>
              </a:rPr>
              <a:t>Shift the boat into reverse at idle speed</a:t>
            </a:r>
          </a:p>
          <a:p>
            <a:pPr>
              <a:buClr>
                <a:schemeClr val="accent1"/>
              </a:buClr>
            </a:pPr>
            <a:r>
              <a:rPr lang="en-US" dirty="0">
                <a:solidFill>
                  <a:schemeClr val="bg1"/>
                </a:solidFill>
              </a:rPr>
              <a:t>Keep the drive pointed at the target</a:t>
            </a:r>
          </a:p>
          <a:p>
            <a:pPr>
              <a:buClr>
                <a:schemeClr val="accent1"/>
              </a:buClr>
            </a:pPr>
            <a:r>
              <a:rPr lang="en-US" dirty="0">
                <a:solidFill>
                  <a:schemeClr val="bg1"/>
                </a:solidFill>
              </a:rPr>
              <a:t>Keep facing the stern while backing</a:t>
            </a:r>
          </a:p>
          <a:p>
            <a:pPr>
              <a:buClr>
                <a:schemeClr val="accent1"/>
              </a:buClr>
            </a:pPr>
            <a:r>
              <a:rPr lang="en-US" dirty="0">
                <a:solidFill>
                  <a:schemeClr val="bg1"/>
                </a:solidFill>
              </a:rPr>
              <a:t>Note how the boat handles in reverse</a:t>
            </a:r>
          </a:p>
        </p:txBody>
      </p:sp>
      <p:sp>
        <p:nvSpPr>
          <p:cNvPr id="6" name="Rectangle 5"/>
          <p:cNvSpPr/>
          <p:nvPr/>
        </p:nvSpPr>
        <p:spPr>
          <a:xfrm>
            <a:off x="5638800" y="1828800"/>
            <a:ext cx="3124200"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p:cNvCxnSpPr/>
          <p:nvPr/>
        </p:nvCxnSpPr>
        <p:spPr>
          <a:xfrm>
            <a:off x="7315200" y="2209800"/>
            <a:ext cx="0" cy="3581400"/>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63754" y="3932646"/>
            <a:ext cx="3896361" cy="1669869"/>
          </a:xfrm>
          <a:prstGeom prst="rect">
            <a:avLst/>
          </a:prstGeom>
        </p:spPr>
      </p:pic>
    </p:spTree>
    <p:extLst>
      <p:ext uri="{BB962C8B-B14F-4D97-AF65-F5344CB8AC3E}">
        <p14:creationId xmlns:p14="http://schemas.microsoft.com/office/powerpoint/2010/main" val="4428267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5715000" y="1295400"/>
            <a:ext cx="3124200" cy="3981577"/>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lide Number Placeholder 15"/>
          <p:cNvSpPr>
            <a:spLocks noGrp="1"/>
          </p:cNvSpPr>
          <p:nvPr>
            <p:ph type="sldNum" sz="quarter" idx="12"/>
          </p:nvPr>
        </p:nvSpPr>
        <p:spPr/>
        <p:txBody>
          <a:bodyPr/>
          <a:lstStyle/>
          <a:p>
            <a:fld id="{7905861C-E3E7-482F-A3A4-052BA7958943}" type="slidenum">
              <a:rPr lang="en-US" smtClean="0"/>
              <a:pPr/>
              <a:t>59</a:t>
            </a:fld>
            <a:endParaRPr lang="en-US" dirty="0"/>
          </a:p>
        </p:txBody>
      </p:sp>
      <p:sp>
        <p:nvSpPr>
          <p:cNvPr id="4" name="Title 3"/>
          <p:cNvSpPr>
            <a:spLocks noGrp="1"/>
          </p:cNvSpPr>
          <p:nvPr>
            <p:ph type="title"/>
          </p:nvPr>
        </p:nvSpPr>
        <p:spPr/>
        <p:txBody>
          <a:bodyPr/>
          <a:lstStyle/>
          <a:p>
            <a:pPr algn="ctr"/>
            <a:r>
              <a:rPr lang="en-US" dirty="0">
                <a:solidFill>
                  <a:srgbClr val="FFFF00"/>
                </a:solidFill>
              </a:rPr>
              <a:t>Pivot Turn</a:t>
            </a:r>
          </a:p>
        </p:txBody>
      </p:sp>
      <p:sp>
        <p:nvSpPr>
          <p:cNvPr id="5" name="Content Placeholder 4"/>
          <p:cNvSpPr>
            <a:spLocks noGrp="1"/>
          </p:cNvSpPr>
          <p:nvPr>
            <p:ph idx="1"/>
          </p:nvPr>
        </p:nvSpPr>
        <p:spPr>
          <a:xfrm>
            <a:off x="457200" y="1447800"/>
            <a:ext cx="5196840" cy="4389120"/>
          </a:xfrm>
        </p:spPr>
        <p:txBody>
          <a:bodyPr>
            <a:normAutofit fontScale="77500" lnSpcReduction="20000"/>
          </a:bodyPr>
          <a:lstStyle/>
          <a:p>
            <a:pPr marL="0" indent="0">
              <a:buClr>
                <a:schemeClr val="accent1"/>
              </a:buClr>
              <a:buNone/>
            </a:pPr>
            <a:r>
              <a:rPr lang="en-US" dirty="0">
                <a:solidFill>
                  <a:schemeClr val="bg1"/>
                </a:solidFill>
              </a:rPr>
              <a:t>Turn the boat within it’s own length:</a:t>
            </a:r>
          </a:p>
          <a:p>
            <a:pPr>
              <a:buClr>
                <a:schemeClr val="accent1"/>
              </a:buClr>
            </a:pPr>
            <a:r>
              <a:rPr lang="en-US" dirty="0">
                <a:solidFill>
                  <a:schemeClr val="bg1"/>
                </a:solidFill>
              </a:rPr>
              <a:t>Turn the wheel all the way to the right</a:t>
            </a:r>
          </a:p>
          <a:p>
            <a:pPr>
              <a:buClr>
                <a:schemeClr val="accent1"/>
              </a:buClr>
            </a:pPr>
            <a:r>
              <a:rPr lang="en-US" dirty="0">
                <a:solidFill>
                  <a:schemeClr val="bg1"/>
                </a:solidFill>
              </a:rPr>
              <a:t>Apply brief forward throttle</a:t>
            </a:r>
          </a:p>
          <a:p>
            <a:pPr>
              <a:buClr>
                <a:schemeClr val="accent1"/>
              </a:buClr>
            </a:pPr>
            <a:r>
              <a:rPr lang="en-US" dirty="0">
                <a:solidFill>
                  <a:schemeClr val="bg1"/>
                </a:solidFill>
              </a:rPr>
              <a:t>Shift to neutral as the boat makes headway</a:t>
            </a:r>
          </a:p>
          <a:p>
            <a:pPr>
              <a:buClr>
                <a:schemeClr val="accent1"/>
              </a:buClr>
            </a:pPr>
            <a:r>
              <a:rPr lang="en-US" dirty="0">
                <a:solidFill>
                  <a:schemeClr val="bg1"/>
                </a:solidFill>
              </a:rPr>
              <a:t>Turn the wheel quickly to the left</a:t>
            </a:r>
          </a:p>
          <a:p>
            <a:pPr>
              <a:buClr>
                <a:schemeClr val="accent1"/>
              </a:buClr>
            </a:pPr>
            <a:r>
              <a:rPr lang="en-US" dirty="0">
                <a:solidFill>
                  <a:schemeClr val="bg1"/>
                </a:solidFill>
              </a:rPr>
              <a:t>Apply brief reverse throttle</a:t>
            </a:r>
          </a:p>
          <a:p>
            <a:pPr>
              <a:buClr>
                <a:schemeClr val="accent1"/>
              </a:buClr>
            </a:pPr>
            <a:r>
              <a:rPr lang="en-US" dirty="0">
                <a:solidFill>
                  <a:schemeClr val="bg1"/>
                </a:solidFill>
              </a:rPr>
              <a:t>Shift to neutral as the boat makes sternway</a:t>
            </a:r>
          </a:p>
          <a:p>
            <a:pPr>
              <a:buClr>
                <a:schemeClr val="accent1"/>
              </a:buClr>
            </a:pPr>
            <a:r>
              <a:rPr lang="en-US" dirty="0">
                <a:solidFill>
                  <a:schemeClr val="bg1"/>
                </a:solidFill>
              </a:rPr>
              <a:t>Repeat the steps quickly, maintaining the rotational momentum</a:t>
            </a:r>
          </a:p>
          <a:p>
            <a:pPr>
              <a:buClr>
                <a:schemeClr val="accent1"/>
              </a:buClr>
            </a:pPr>
            <a:r>
              <a:rPr lang="en-US" dirty="0">
                <a:solidFill>
                  <a:schemeClr val="bg1"/>
                </a:solidFill>
              </a:rPr>
              <a:t>Monitor your position and adjust fore-and-aft as needed</a:t>
            </a:r>
          </a:p>
          <a:p>
            <a:pPr marL="0" indent="0">
              <a:buClr>
                <a:schemeClr val="accent1"/>
              </a:buClr>
              <a:buNone/>
            </a:pPr>
            <a:r>
              <a:rPr lang="en-US" dirty="0">
                <a:solidFill>
                  <a:schemeClr val="bg1"/>
                </a:solidFill>
              </a:rPr>
              <a:t>To stop the turn, change the throttle without turning the wheel</a:t>
            </a:r>
          </a:p>
        </p:txBody>
      </p:sp>
      <p:sp>
        <p:nvSpPr>
          <p:cNvPr id="6" name="Rounded Rectangle 5"/>
          <p:cNvSpPr/>
          <p:nvPr/>
        </p:nvSpPr>
        <p:spPr>
          <a:xfrm>
            <a:off x="381000" y="5410200"/>
            <a:ext cx="8412480" cy="9906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rPr>
              <a:t>A pivot turn can be made to the right or left.  Use the rotational momentum of the boat to your advantage.</a:t>
            </a:r>
            <a:endParaRPr lang="en-US" sz="2400" b="1" u="sng" dirty="0">
              <a:solidFill>
                <a:schemeClr val="bg1"/>
              </a:solidFill>
            </a:endParaRPr>
          </a:p>
        </p:txBody>
      </p:sp>
      <p:sp>
        <p:nvSpPr>
          <p:cNvPr id="9" name="Arc 8"/>
          <p:cNvSpPr/>
          <p:nvPr/>
        </p:nvSpPr>
        <p:spPr>
          <a:xfrm>
            <a:off x="6400800" y="2362200"/>
            <a:ext cx="1764574" cy="1764574"/>
          </a:xfrm>
          <a:prstGeom prst="arc">
            <a:avLst>
              <a:gd name="adj1" fmla="val 16200000"/>
              <a:gd name="adj2" fmla="val 3203977"/>
            </a:avLst>
          </a:prstGeom>
          <a:ln w="76200">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p:cNvSpPr/>
          <p:nvPr/>
        </p:nvSpPr>
        <p:spPr>
          <a:xfrm>
            <a:off x="6477000" y="2286000"/>
            <a:ext cx="1764574" cy="1764574"/>
          </a:xfrm>
          <a:prstGeom prst="arc">
            <a:avLst>
              <a:gd name="adj1" fmla="val 6851891"/>
              <a:gd name="adj2" fmla="val 14457662"/>
            </a:avLst>
          </a:prstGeom>
          <a:ln w="76200">
            <a:solidFill>
              <a:srgbClr val="FFC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74421" y="3140979"/>
            <a:ext cx="3142518" cy="1737360"/>
          </a:xfrm>
          <a:prstGeom prst="rect">
            <a:avLst/>
          </a:prstGeom>
        </p:spPr>
      </p:pic>
    </p:spTree>
    <p:extLst>
      <p:ext uri="{BB962C8B-B14F-4D97-AF65-F5344CB8AC3E}">
        <p14:creationId xmlns:p14="http://schemas.microsoft.com/office/powerpoint/2010/main" val="3342304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905861C-E3E7-482F-A3A4-052BA7958943}" type="slidenum">
              <a:rPr lang="en-US" smtClean="0"/>
              <a:pPr/>
              <a:t>6</a:t>
            </a:fld>
            <a:endParaRPr lang="en-US" dirty="0"/>
          </a:p>
        </p:txBody>
      </p:sp>
      <p:sp>
        <p:nvSpPr>
          <p:cNvPr id="4" name="Title 3"/>
          <p:cNvSpPr>
            <a:spLocks noGrp="1"/>
          </p:cNvSpPr>
          <p:nvPr>
            <p:ph type="title"/>
          </p:nvPr>
        </p:nvSpPr>
        <p:spPr/>
        <p:txBody>
          <a:bodyPr/>
          <a:lstStyle/>
          <a:p>
            <a:pPr algn="ctr"/>
            <a:r>
              <a:rPr lang="en-US" dirty="0">
                <a:solidFill>
                  <a:srgbClr val="FFFF00"/>
                </a:solidFill>
              </a:rPr>
              <a:t>What Can You Expect?</a:t>
            </a:r>
          </a:p>
        </p:txBody>
      </p:sp>
      <p:sp>
        <p:nvSpPr>
          <p:cNvPr id="5" name="Content Placeholder 4"/>
          <p:cNvSpPr>
            <a:spLocks noGrp="1"/>
          </p:cNvSpPr>
          <p:nvPr>
            <p:ph idx="1"/>
          </p:nvPr>
        </p:nvSpPr>
        <p:spPr>
          <a:xfrm>
            <a:off x="533400" y="1600200"/>
            <a:ext cx="8229600" cy="4389120"/>
          </a:xfrm>
        </p:spPr>
        <p:txBody>
          <a:bodyPr/>
          <a:lstStyle/>
          <a:p>
            <a:pPr>
              <a:buClr>
                <a:srgbClr val="0070C0"/>
              </a:buClr>
            </a:pPr>
            <a:r>
              <a:rPr lang="en-US" dirty="0">
                <a:solidFill>
                  <a:srgbClr val="FFFF00"/>
                </a:solidFill>
              </a:rPr>
              <a:t>We’ll cover a lot of material</a:t>
            </a:r>
          </a:p>
          <a:p>
            <a:pPr>
              <a:buClr>
                <a:srgbClr val="0070C0"/>
              </a:buClr>
            </a:pPr>
            <a:r>
              <a:rPr lang="en-US" dirty="0">
                <a:solidFill>
                  <a:srgbClr val="FFFF00"/>
                </a:solidFill>
              </a:rPr>
              <a:t>We’ll build progressively</a:t>
            </a:r>
          </a:p>
          <a:p>
            <a:pPr>
              <a:buClr>
                <a:srgbClr val="0070C0"/>
              </a:buClr>
            </a:pPr>
            <a:r>
              <a:rPr lang="en-US" dirty="0">
                <a:solidFill>
                  <a:srgbClr val="FFFF00"/>
                </a:solidFill>
              </a:rPr>
              <a:t>We’ll reinforce Key concepts</a:t>
            </a:r>
          </a:p>
          <a:p>
            <a:pPr>
              <a:buClr>
                <a:srgbClr val="0070C0"/>
              </a:buClr>
            </a:pPr>
            <a:endParaRPr lang="en-US" dirty="0"/>
          </a:p>
          <a:p>
            <a:pPr>
              <a:buClr>
                <a:srgbClr val="0070C0"/>
              </a:buClr>
            </a:pPr>
            <a:endParaRPr lang="en-US" dirty="0"/>
          </a:p>
          <a:p>
            <a:pPr>
              <a:buClr>
                <a:srgbClr val="0070C0"/>
              </a:buClr>
            </a:pPr>
            <a:endParaRPr lang="en-US" dirty="0"/>
          </a:p>
        </p:txBody>
      </p:sp>
      <p:graphicFrame>
        <p:nvGraphicFramePr>
          <p:cNvPr id="8" name="Diagram 7"/>
          <p:cNvGraphicFramePr/>
          <p:nvPr>
            <p:extLst>
              <p:ext uri="{D42A27DB-BD31-4B8C-83A1-F6EECF244321}">
                <p14:modId xmlns:p14="http://schemas.microsoft.com/office/powerpoint/2010/main" val="3365030645"/>
              </p:ext>
            </p:extLst>
          </p:nvPr>
        </p:nvGraphicFramePr>
        <p:xfrm>
          <a:off x="1219200" y="1981200"/>
          <a:ext cx="8534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4953000" y="4876800"/>
            <a:ext cx="6019800" cy="1384995"/>
          </a:xfrm>
          <a:prstGeom prst="rect">
            <a:avLst/>
          </a:prstGeom>
          <a:noFill/>
        </p:spPr>
        <p:txBody>
          <a:bodyPr wrap="square" rtlCol="0">
            <a:spAutoFit/>
          </a:bodyPr>
          <a:lstStyle/>
          <a:p>
            <a:r>
              <a:rPr lang="en-US" sz="2800" dirty="0">
                <a:solidFill>
                  <a:srgbClr val="FFFF00"/>
                </a:solidFill>
              </a:rPr>
              <a:t>Mastering the skills takes</a:t>
            </a:r>
          </a:p>
          <a:p>
            <a:r>
              <a:rPr lang="en-US" sz="2800" dirty="0">
                <a:solidFill>
                  <a:srgbClr val="FFFF00"/>
                </a:solidFill>
              </a:rPr>
              <a:t>time, and people acquire</a:t>
            </a:r>
          </a:p>
          <a:p>
            <a:r>
              <a:rPr lang="en-US" sz="2800" dirty="0">
                <a:solidFill>
                  <a:srgbClr val="FFFF00"/>
                </a:solidFill>
              </a:rPr>
              <a:t>skills at different rates</a:t>
            </a:r>
            <a:r>
              <a:rPr lang="en-US" sz="2800" dirty="0"/>
              <a:t>.</a:t>
            </a:r>
          </a:p>
        </p:txBody>
      </p:sp>
    </p:spTree>
    <p:extLst>
      <p:ext uri="{BB962C8B-B14F-4D97-AF65-F5344CB8AC3E}">
        <p14:creationId xmlns:p14="http://schemas.microsoft.com/office/powerpoint/2010/main" val="1915465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60</a:t>
            </a:fld>
            <a:endParaRPr lang="en-US" dirty="0"/>
          </a:p>
        </p:txBody>
      </p:sp>
      <p:sp>
        <p:nvSpPr>
          <p:cNvPr id="4" name="Title 3"/>
          <p:cNvSpPr>
            <a:spLocks noGrp="1"/>
          </p:cNvSpPr>
          <p:nvPr>
            <p:ph type="title"/>
          </p:nvPr>
        </p:nvSpPr>
        <p:spPr/>
        <p:txBody>
          <a:bodyPr/>
          <a:lstStyle/>
          <a:p>
            <a:pPr algn="ctr"/>
            <a:r>
              <a:rPr lang="en-US" dirty="0">
                <a:solidFill>
                  <a:srgbClr val="FFFF00"/>
                </a:solidFill>
              </a:rPr>
              <a:t>Return to the Dock</a:t>
            </a:r>
          </a:p>
        </p:txBody>
      </p:sp>
      <p:sp>
        <p:nvSpPr>
          <p:cNvPr id="5" name="Content Placeholder 4"/>
          <p:cNvSpPr>
            <a:spLocks noGrp="1"/>
          </p:cNvSpPr>
          <p:nvPr>
            <p:ph idx="1"/>
          </p:nvPr>
        </p:nvSpPr>
        <p:spPr>
          <a:xfrm>
            <a:off x="457200" y="1676400"/>
            <a:ext cx="4800600" cy="4800600"/>
          </a:xfrm>
        </p:spPr>
        <p:txBody>
          <a:bodyPr>
            <a:normAutofit fontScale="92500" lnSpcReduction="20000"/>
          </a:bodyPr>
          <a:lstStyle/>
          <a:p>
            <a:pPr>
              <a:buClr>
                <a:schemeClr val="accent1"/>
              </a:buClr>
            </a:pPr>
            <a:r>
              <a:rPr lang="en-US" dirty="0">
                <a:solidFill>
                  <a:schemeClr val="bg1"/>
                </a:solidFill>
              </a:rPr>
              <a:t>Assess the wind and current</a:t>
            </a:r>
          </a:p>
          <a:p>
            <a:pPr>
              <a:buClr>
                <a:schemeClr val="accent1"/>
              </a:buClr>
            </a:pPr>
            <a:r>
              <a:rPr lang="en-US" dirty="0">
                <a:solidFill>
                  <a:schemeClr val="bg1"/>
                </a:solidFill>
              </a:rPr>
              <a:t>Pick your target for docking</a:t>
            </a:r>
          </a:p>
          <a:p>
            <a:pPr>
              <a:buClr>
                <a:schemeClr val="accent1"/>
              </a:buClr>
            </a:pPr>
            <a:r>
              <a:rPr lang="en-US" dirty="0">
                <a:solidFill>
                  <a:schemeClr val="bg1"/>
                </a:solidFill>
              </a:rPr>
              <a:t>Prepare fenders and lines</a:t>
            </a:r>
          </a:p>
          <a:p>
            <a:pPr>
              <a:buClr>
                <a:schemeClr val="accent1"/>
              </a:buClr>
            </a:pPr>
            <a:r>
              <a:rPr lang="en-US" dirty="0">
                <a:solidFill>
                  <a:schemeClr val="bg1"/>
                </a:solidFill>
              </a:rPr>
              <a:t>Approach the dock into the wind at a 30 degree angle</a:t>
            </a:r>
          </a:p>
          <a:p>
            <a:pPr>
              <a:buClr>
                <a:schemeClr val="accent1"/>
              </a:buClr>
            </a:pPr>
            <a:r>
              <a:rPr lang="en-US" dirty="0">
                <a:solidFill>
                  <a:schemeClr val="bg1"/>
                </a:solidFill>
              </a:rPr>
              <a:t>Use a steeper angle if the wind is off the dock</a:t>
            </a:r>
          </a:p>
          <a:p>
            <a:pPr>
              <a:buClr>
                <a:schemeClr val="accent1"/>
              </a:buClr>
            </a:pPr>
            <a:r>
              <a:rPr lang="en-US" dirty="0">
                <a:solidFill>
                  <a:schemeClr val="bg1"/>
                </a:solidFill>
              </a:rPr>
              <a:t>Use a shallower angle if the wind is on the dock</a:t>
            </a:r>
          </a:p>
          <a:p>
            <a:pPr>
              <a:buClr>
                <a:schemeClr val="accent1"/>
              </a:buClr>
            </a:pPr>
            <a:r>
              <a:rPr lang="en-US" dirty="0">
                <a:solidFill>
                  <a:schemeClr val="bg1"/>
                </a:solidFill>
              </a:rPr>
              <a:t>Use intermittent throttle to reduce speed</a:t>
            </a:r>
          </a:p>
          <a:p>
            <a:pPr>
              <a:buClr>
                <a:schemeClr val="accent1"/>
              </a:buClr>
            </a:pPr>
            <a:r>
              <a:rPr lang="en-US" dirty="0">
                <a:solidFill>
                  <a:schemeClr val="bg1"/>
                </a:solidFill>
              </a:rPr>
              <a:t>Monitor your progress and adjust for the wind and current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82722" y="2280078"/>
            <a:ext cx="4629912" cy="3270156"/>
          </a:xfrm>
          <a:prstGeom prst="rect">
            <a:avLst/>
          </a:prstGeom>
          <a:effectLst>
            <a:outerShdw blurRad="50800" dist="38100" dir="2700000" algn="tl" rotWithShape="0">
              <a:prstClr val="black">
                <a:alpha val="40000"/>
              </a:prstClr>
            </a:outerShdw>
          </a:effectLst>
        </p:spPr>
      </p:pic>
      <p:cxnSp>
        <p:nvCxnSpPr>
          <p:cNvPr id="11" name="Straight Arrow Connector 10"/>
          <p:cNvCxnSpPr/>
          <p:nvPr/>
        </p:nvCxnSpPr>
        <p:spPr>
          <a:xfrm flipH="1">
            <a:off x="6033516" y="3382400"/>
            <a:ext cx="1327192" cy="2256400"/>
          </a:xfrm>
          <a:prstGeom prst="straightConnector1">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2639">
            <a:off x="5680339" y="4414394"/>
            <a:ext cx="1645920" cy="909962"/>
          </a:xfrm>
          <a:prstGeom prst="rect">
            <a:avLst/>
          </a:prstGeom>
        </p:spPr>
      </p:pic>
    </p:spTree>
    <p:extLst>
      <p:ext uri="{BB962C8B-B14F-4D97-AF65-F5344CB8AC3E}">
        <p14:creationId xmlns:p14="http://schemas.microsoft.com/office/powerpoint/2010/main" val="5261478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7905861C-E3E7-482F-A3A4-052BA7958943}" type="slidenum">
              <a:rPr lang="en-US" smtClean="0"/>
              <a:pPr/>
              <a:t>61</a:t>
            </a:fld>
            <a:endParaRPr lang="en-US" dirty="0"/>
          </a:p>
        </p:txBody>
      </p:sp>
      <p:sp>
        <p:nvSpPr>
          <p:cNvPr id="4" name="Title 3"/>
          <p:cNvSpPr>
            <a:spLocks noGrp="1"/>
          </p:cNvSpPr>
          <p:nvPr>
            <p:ph type="title"/>
          </p:nvPr>
        </p:nvSpPr>
        <p:spPr/>
        <p:txBody>
          <a:bodyPr/>
          <a:lstStyle/>
          <a:p>
            <a:pPr algn="ctr"/>
            <a:r>
              <a:rPr lang="en-US" dirty="0">
                <a:solidFill>
                  <a:srgbClr val="FFFF00"/>
                </a:solidFill>
              </a:rPr>
              <a:t>Return to the Dock (cont.)</a:t>
            </a:r>
          </a:p>
        </p:txBody>
      </p:sp>
      <p:sp>
        <p:nvSpPr>
          <p:cNvPr id="5" name="Content Placeholder 4"/>
          <p:cNvSpPr>
            <a:spLocks noGrp="1"/>
          </p:cNvSpPr>
          <p:nvPr>
            <p:ph idx="1"/>
          </p:nvPr>
        </p:nvSpPr>
        <p:spPr>
          <a:xfrm>
            <a:off x="457200" y="1828800"/>
            <a:ext cx="5791200" cy="3810000"/>
          </a:xfrm>
        </p:spPr>
        <p:txBody>
          <a:bodyPr>
            <a:noAutofit/>
          </a:bodyPr>
          <a:lstStyle/>
          <a:p>
            <a:pPr>
              <a:lnSpc>
                <a:spcPct val="80000"/>
              </a:lnSpc>
              <a:buClr>
                <a:schemeClr val="accent1"/>
              </a:buClr>
            </a:pPr>
            <a:r>
              <a:rPr lang="en-US" sz="2400" dirty="0">
                <a:solidFill>
                  <a:schemeClr val="bg1"/>
                </a:solidFill>
              </a:rPr>
              <a:t>Initiate a turn as the boat nears the dock</a:t>
            </a:r>
          </a:p>
          <a:p>
            <a:pPr>
              <a:lnSpc>
                <a:spcPct val="80000"/>
              </a:lnSpc>
              <a:buClr>
                <a:schemeClr val="accent1"/>
              </a:buClr>
            </a:pPr>
            <a:r>
              <a:rPr lang="en-US" sz="2400" dirty="0">
                <a:solidFill>
                  <a:schemeClr val="bg1"/>
                </a:solidFill>
              </a:rPr>
              <a:t>Bring the boat along side the dock with little or no headway speed</a:t>
            </a:r>
          </a:p>
          <a:p>
            <a:pPr>
              <a:lnSpc>
                <a:spcPct val="80000"/>
              </a:lnSpc>
              <a:buClr>
                <a:schemeClr val="accent1"/>
              </a:buClr>
            </a:pPr>
            <a:r>
              <a:rPr lang="en-US" sz="2400" dirty="0">
                <a:solidFill>
                  <a:schemeClr val="bg1"/>
                </a:solidFill>
              </a:rPr>
              <a:t>Drop your spring line over the target cleat or piling </a:t>
            </a:r>
          </a:p>
          <a:p>
            <a:pPr>
              <a:lnSpc>
                <a:spcPct val="80000"/>
              </a:lnSpc>
              <a:buClr>
                <a:schemeClr val="accent1"/>
              </a:buClr>
            </a:pPr>
            <a:r>
              <a:rPr lang="en-US" sz="2400" dirty="0">
                <a:solidFill>
                  <a:schemeClr val="bg1"/>
                </a:solidFill>
              </a:rPr>
              <a:t>Secure the end of the line to your boat</a:t>
            </a:r>
          </a:p>
          <a:p>
            <a:pPr>
              <a:lnSpc>
                <a:spcPct val="80000"/>
              </a:lnSpc>
              <a:buClr>
                <a:schemeClr val="accent1"/>
              </a:buClr>
            </a:pPr>
            <a:r>
              <a:rPr lang="en-US" sz="2400" dirty="0">
                <a:solidFill>
                  <a:schemeClr val="bg1"/>
                </a:solidFill>
              </a:rPr>
              <a:t> Turn the wheel away from the dock and shift into forward at idle speed (the spring line control position)</a:t>
            </a:r>
          </a:p>
        </p:txBody>
      </p:sp>
      <p:sp>
        <p:nvSpPr>
          <p:cNvPr id="6" name="Rounded Rectangle 5"/>
          <p:cNvSpPr/>
          <p:nvPr/>
        </p:nvSpPr>
        <p:spPr>
          <a:xfrm>
            <a:off x="1066800" y="5334000"/>
            <a:ext cx="7040880" cy="9906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b="1" dirty="0">
                <a:solidFill>
                  <a:schemeClr val="bg1"/>
                </a:solidFill>
              </a:rPr>
              <a:t>If you are unsuccessful, follow your escape route and try your approach again.</a:t>
            </a:r>
            <a:endParaRPr lang="en-US" sz="2600" b="1" u="sng" dirty="0">
              <a:solidFill>
                <a:schemeClr val="bg1"/>
              </a:solidFill>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0189"/>
          <a:stretch/>
        </p:blipFill>
        <p:spPr>
          <a:xfrm rot="5400000">
            <a:off x="5838161" y="2162839"/>
            <a:ext cx="3486912" cy="2514034"/>
          </a:xfrm>
          <a:prstGeom prst="rect">
            <a:avLst/>
          </a:prstGeom>
          <a:effectLst>
            <a:outerShdw blurRad="50800" dist="38100" dir="2700000" algn="tl" rotWithShape="0">
              <a:prstClr val="black">
                <a:alpha val="40000"/>
              </a:prstClr>
            </a:outerShdw>
          </a:effectLst>
        </p:spPr>
      </p:pic>
      <p:sp>
        <p:nvSpPr>
          <p:cNvPr id="9" name="Arc 8"/>
          <p:cNvSpPr/>
          <p:nvPr/>
        </p:nvSpPr>
        <p:spPr>
          <a:xfrm rot="3596467">
            <a:off x="5880038" y="1925211"/>
            <a:ext cx="1458892" cy="2667000"/>
          </a:xfrm>
          <a:prstGeom prst="arc">
            <a:avLst>
              <a:gd name="adj1" fmla="val 16626492"/>
              <a:gd name="adj2" fmla="val 19783565"/>
            </a:avLst>
          </a:prstGeom>
          <a:ln w="5715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220345" y="1989106"/>
            <a:ext cx="1239587" cy="778922"/>
          </a:xfrm>
          <a:prstGeom prst="rect">
            <a:avLst/>
          </a:prstGeom>
        </p:spPr>
      </p:pic>
    </p:spTree>
    <p:extLst>
      <p:ext uri="{BB962C8B-B14F-4D97-AF65-F5344CB8AC3E}">
        <p14:creationId xmlns:p14="http://schemas.microsoft.com/office/powerpoint/2010/main" val="4167788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905861C-E3E7-482F-A3A4-052BA7958943}" type="slidenum">
              <a:rPr lang="en-US" smtClean="0"/>
              <a:pPr/>
              <a:t>62</a:t>
            </a:fld>
            <a:endParaRPr lang="en-US" dirty="0"/>
          </a:p>
        </p:txBody>
      </p:sp>
      <p:sp>
        <p:nvSpPr>
          <p:cNvPr id="4" name="Title 3"/>
          <p:cNvSpPr>
            <a:spLocks noGrp="1"/>
          </p:cNvSpPr>
          <p:nvPr>
            <p:ph type="title"/>
          </p:nvPr>
        </p:nvSpPr>
        <p:spPr>
          <a:xfrm>
            <a:off x="457200" y="0"/>
            <a:ext cx="8229600" cy="932688"/>
          </a:xfrm>
        </p:spPr>
        <p:txBody>
          <a:bodyPr/>
          <a:lstStyle/>
          <a:p>
            <a:pPr algn="ctr"/>
            <a:r>
              <a:rPr lang="en-US" dirty="0">
                <a:solidFill>
                  <a:srgbClr val="FFFF00"/>
                </a:solidFill>
              </a:rPr>
              <a:t>Secure the Boat</a:t>
            </a:r>
          </a:p>
        </p:txBody>
      </p:sp>
      <p:sp>
        <p:nvSpPr>
          <p:cNvPr id="5" name="Content Placeholder 4"/>
          <p:cNvSpPr>
            <a:spLocks noGrp="1"/>
          </p:cNvSpPr>
          <p:nvPr>
            <p:ph idx="1"/>
          </p:nvPr>
        </p:nvSpPr>
        <p:spPr>
          <a:xfrm>
            <a:off x="457200" y="1447800"/>
            <a:ext cx="4495800" cy="2819400"/>
          </a:xfrm>
        </p:spPr>
        <p:txBody>
          <a:bodyPr>
            <a:normAutofit fontScale="92500" lnSpcReduction="10000"/>
          </a:bodyPr>
          <a:lstStyle/>
          <a:p>
            <a:pPr>
              <a:buClr>
                <a:srgbClr val="0070C0"/>
              </a:buClr>
            </a:pPr>
            <a:r>
              <a:rPr lang="en-US" dirty="0">
                <a:solidFill>
                  <a:schemeClr val="bg1"/>
                </a:solidFill>
              </a:rPr>
              <a:t>When tying to the dock:</a:t>
            </a:r>
          </a:p>
          <a:p>
            <a:pPr>
              <a:buClr>
                <a:srgbClr val="0070C0"/>
              </a:buClr>
            </a:pPr>
            <a:r>
              <a:rPr lang="en-US" dirty="0">
                <a:solidFill>
                  <a:schemeClr val="bg1"/>
                </a:solidFill>
              </a:rPr>
              <a:t>Apply spring lines to limit fore-and-aft movement</a:t>
            </a:r>
          </a:p>
          <a:p>
            <a:pPr>
              <a:buClr>
                <a:srgbClr val="0070C0"/>
              </a:buClr>
            </a:pPr>
            <a:r>
              <a:rPr lang="en-US" dirty="0">
                <a:solidFill>
                  <a:schemeClr val="bg1"/>
                </a:solidFill>
              </a:rPr>
              <a:t>Apply bow and stern lines to hold the boat near the dock</a:t>
            </a:r>
          </a:p>
          <a:p>
            <a:pPr>
              <a:buClr>
                <a:srgbClr val="0070C0"/>
              </a:buClr>
            </a:pPr>
            <a:r>
              <a:rPr lang="en-US" dirty="0">
                <a:solidFill>
                  <a:schemeClr val="bg1"/>
                </a:solidFill>
              </a:rPr>
              <a:t>Use long leads if tidal conditions exist</a:t>
            </a:r>
          </a:p>
          <a:p>
            <a:pPr lvl="1">
              <a:buClr>
                <a:srgbClr val="0070C0"/>
              </a:buClr>
            </a:pPr>
            <a:endParaRPr lang="en-US" dirty="0"/>
          </a:p>
          <a:p>
            <a:pPr lvl="1">
              <a:buClr>
                <a:srgbClr val="0070C0"/>
              </a:buClr>
            </a:pPr>
            <a:endParaRPr lang="en-US" dirty="0"/>
          </a:p>
          <a:p>
            <a:pPr>
              <a:buClr>
                <a:srgbClr val="0070C0"/>
              </a:buClr>
            </a:pPr>
            <a:endParaRPr lang="en-US" dirty="0"/>
          </a:p>
        </p:txBody>
      </p:sp>
      <p:pic>
        <p:nvPicPr>
          <p:cNvPr id="6" name="Picture 7" descr="Fig 3-48a tidal docking-high"/>
          <p:cNvPicPr>
            <a:picLocks noChangeAspect="1" noChangeArrowheads="1"/>
          </p:cNvPicPr>
          <p:nvPr/>
        </p:nvPicPr>
        <p:blipFill>
          <a:blip r:embed="rId3" cstate="print">
            <a:lum bright="-10000" contrast="20000"/>
          </a:blip>
          <a:srcRect/>
          <a:stretch>
            <a:fillRect/>
          </a:stretch>
        </p:blipFill>
        <p:spPr bwMode="auto">
          <a:xfrm>
            <a:off x="304800" y="4572000"/>
            <a:ext cx="2743200" cy="182838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5" descr="Fig 3-48b tidal docking-low"/>
          <p:cNvPicPr>
            <a:picLocks noChangeAspect="1" noChangeArrowheads="1"/>
          </p:cNvPicPr>
          <p:nvPr/>
        </p:nvPicPr>
        <p:blipFill>
          <a:blip r:embed="rId4" cstate="print">
            <a:lum bright="-10000" contrast="20000"/>
          </a:blip>
          <a:srcRect/>
          <a:stretch>
            <a:fillRect/>
          </a:stretch>
        </p:blipFill>
        <p:spPr bwMode="auto">
          <a:xfrm>
            <a:off x="3124200" y="4572000"/>
            <a:ext cx="2743200" cy="182838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1066800"/>
            <a:ext cx="3663642" cy="339727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2147" r="8614"/>
          <a:stretch/>
        </p:blipFill>
        <p:spPr>
          <a:xfrm rot="5400000">
            <a:off x="6509519" y="4082281"/>
            <a:ext cx="1828382" cy="28078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978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Slide Number Placeholder 19"/>
          <p:cNvSpPr>
            <a:spLocks noGrp="1"/>
          </p:cNvSpPr>
          <p:nvPr>
            <p:ph type="sldNum" sz="quarter" idx="12"/>
          </p:nvPr>
        </p:nvSpPr>
        <p:spPr/>
        <p:txBody>
          <a:bodyPr/>
          <a:lstStyle/>
          <a:p>
            <a:fld id="{7905861C-E3E7-482F-A3A4-052BA7958943}" type="slidenum">
              <a:rPr lang="en-US" smtClean="0"/>
              <a:pPr/>
              <a:t>63</a:t>
            </a:fld>
            <a:endParaRPr lang="en-US" dirty="0"/>
          </a:p>
        </p:txBody>
      </p:sp>
      <p:sp>
        <p:nvSpPr>
          <p:cNvPr id="4" name="Title 3"/>
          <p:cNvSpPr>
            <a:spLocks noGrp="1"/>
          </p:cNvSpPr>
          <p:nvPr>
            <p:ph type="title"/>
          </p:nvPr>
        </p:nvSpPr>
        <p:spPr/>
        <p:txBody>
          <a:bodyPr/>
          <a:lstStyle/>
          <a:p>
            <a:pPr algn="ctr"/>
            <a:r>
              <a:rPr lang="en-US" dirty="0">
                <a:solidFill>
                  <a:srgbClr val="FFFF00"/>
                </a:solidFill>
              </a:rPr>
              <a:t>Leaving the Dock</a:t>
            </a:r>
          </a:p>
        </p:txBody>
      </p:sp>
      <p:sp>
        <p:nvSpPr>
          <p:cNvPr id="5" name="Content Placeholder 4"/>
          <p:cNvSpPr>
            <a:spLocks noGrp="1"/>
          </p:cNvSpPr>
          <p:nvPr>
            <p:ph idx="1"/>
          </p:nvPr>
        </p:nvSpPr>
        <p:spPr>
          <a:xfrm>
            <a:off x="457200" y="1600200"/>
            <a:ext cx="5105400" cy="4953000"/>
          </a:xfrm>
        </p:spPr>
        <p:txBody>
          <a:bodyPr>
            <a:normAutofit fontScale="85000" lnSpcReduction="10000"/>
          </a:bodyPr>
          <a:lstStyle/>
          <a:p>
            <a:pPr marL="0" indent="0">
              <a:buNone/>
            </a:pPr>
            <a:r>
              <a:rPr lang="en-US" dirty="0">
                <a:solidFill>
                  <a:srgbClr val="FFFF00"/>
                </a:solidFill>
              </a:rPr>
              <a:t>With the boat in the spring line control position:</a:t>
            </a:r>
          </a:p>
          <a:p>
            <a:pPr marL="0" indent="0">
              <a:buNone/>
            </a:pPr>
            <a:endParaRPr lang="en-US" dirty="0">
              <a:solidFill>
                <a:srgbClr val="FFFF00"/>
              </a:solidFill>
            </a:endParaRPr>
          </a:p>
          <a:p>
            <a:pPr>
              <a:buClr>
                <a:srgbClr val="0070C0"/>
              </a:buClr>
            </a:pPr>
            <a:r>
              <a:rPr lang="en-US" dirty="0">
                <a:solidFill>
                  <a:schemeClr val="bg1"/>
                </a:solidFill>
              </a:rPr>
              <a:t>Place a fender at near the bow</a:t>
            </a:r>
          </a:p>
          <a:p>
            <a:pPr>
              <a:buClr>
                <a:srgbClr val="0070C0"/>
              </a:buClr>
            </a:pPr>
            <a:r>
              <a:rPr lang="en-US" dirty="0">
                <a:solidFill>
                  <a:schemeClr val="bg1"/>
                </a:solidFill>
              </a:rPr>
              <a:t>Release end of the spring line </a:t>
            </a:r>
          </a:p>
          <a:p>
            <a:pPr>
              <a:buClr>
                <a:srgbClr val="0070C0"/>
              </a:buClr>
            </a:pPr>
            <a:r>
              <a:rPr lang="en-US" dirty="0">
                <a:solidFill>
                  <a:schemeClr val="bg1"/>
                </a:solidFill>
              </a:rPr>
              <a:t>Turn the wheel so the stern swings out</a:t>
            </a:r>
          </a:p>
          <a:p>
            <a:pPr>
              <a:buClr>
                <a:srgbClr val="0070C0"/>
              </a:buClr>
            </a:pPr>
            <a:r>
              <a:rPr lang="en-US" dirty="0">
                <a:solidFill>
                  <a:schemeClr val="bg1"/>
                </a:solidFill>
              </a:rPr>
              <a:t>Ease the spring line to pivot on the fender</a:t>
            </a:r>
          </a:p>
          <a:p>
            <a:pPr>
              <a:buClr>
                <a:srgbClr val="0070C0"/>
              </a:buClr>
            </a:pPr>
            <a:r>
              <a:rPr lang="en-US" dirty="0">
                <a:solidFill>
                  <a:schemeClr val="bg1"/>
                </a:solidFill>
              </a:rPr>
              <a:t>When the stern is at the desired angle, shift to neutral</a:t>
            </a:r>
          </a:p>
          <a:p>
            <a:pPr>
              <a:buClr>
                <a:srgbClr val="0070C0"/>
              </a:buClr>
            </a:pPr>
            <a:r>
              <a:rPr lang="en-US" dirty="0">
                <a:solidFill>
                  <a:schemeClr val="bg1"/>
                </a:solidFill>
              </a:rPr>
              <a:t>Straighten the wheel</a:t>
            </a:r>
          </a:p>
          <a:p>
            <a:pPr>
              <a:buClr>
                <a:srgbClr val="0070C0"/>
              </a:buClr>
            </a:pPr>
            <a:r>
              <a:rPr lang="en-US" dirty="0">
                <a:solidFill>
                  <a:schemeClr val="bg1"/>
                </a:solidFill>
              </a:rPr>
              <a:t>Back away from the dock</a:t>
            </a:r>
          </a:p>
          <a:p>
            <a:pPr>
              <a:buClr>
                <a:srgbClr val="0070C0"/>
              </a:buClr>
            </a:pPr>
            <a:r>
              <a:rPr lang="en-US" dirty="0">
                <a:solidFill>
                  <a:schemeClr val="bg1"/>
                </a:solidFill>
              </a:rPr>
              <a:t>Head forward when clear of the dock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806522" y="2280078"/>
            <a:ext cx="4629912" cy="3270156"/>
          </a:xfrm>
          <a:prstGeom prst="rect">
            <a:avLst/>
          </a:prstGeom>
          <a:effectLst>
            <a:outerShdw blurRad="50800" dist="38100" dir="2700000" algn="tl" rotWithShape="0">
              <a:prstClr val="black">
                <a:alpha val="40000"/>
              </a:prstClr>
            </a:outerShdw>
          </a:effectLst>
        </p:spPr>
      </p:pic>
      <p:sp>
        <p:nvSpPr>
          <p:cNvPr id="7" name="Rectangle 6"/>
          <p:cNvSpPr/>
          <p:nvPr/>
        </p:nvSpPr>
        <p:spPr>
          <a:xfrm>
            <a:off x="7222944" y="1954603"/>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V="1">
            <a:off x="5736209" y="3600523"/>
            <a:ext cx="1090541" cy="1222799"/>
          </a:xfrm>
          <a:prstGeom prst="straightConnector1">
            <a:avLst/>
          </a:prstGeom>
          <a:ln w="57150">
            <a:solidFill>
              <a:srgbClr val="FFC00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393752">
            <a:off x="5710266" y="3446953"/>
            <a:ext cx="1645920" cy="909962"/>
          </a:xfrm>
          <a:prstGeom prst="rect">
            <a:avLst/>
          </a:prstGeom>
        </p:spPr>
      </p:pic>
      <p:sp>
        <p:nvSpPr>
          <p:cNvPr id="12" name="Rectangle 11"/>
          <p:cNvSpPr/>
          <p:nvPr/>
        </p:nvSpPr>
        <p:spPr>
          <a:xfrm rot="1102681">
            <a:off x="7145389" y="1954603"/>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2151956">
            <a:off x="6948675" y="1788228"/>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51956">
            <a:off x="6475227" y="2514915"/>
            <a:ext cx="914400" cy="1645920"/>
          </a:xfrm>
          <a:prstGeom prst="rect">
            <a:avLst/>
          </a:prstGeom>
          <a:blipFill dpi="0" rotWithShape="1">
            <a:blip r:embed="rId4" cstate="print">
              <a:alphaModFix amt="7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c 7"/>
          <p:cNvSpPr/>
          <p:nvPr/>
        </p:nvSpPr>
        <p:spPr>
          <a:xfrm rot="1246057">
            <a:off x="7081204" y="1491909"/>
            <a:ext cx="1362814" cy="1256525"/>
          </a:xfrm>
          <a:prstGeom prst="arc">
            <a:avLst>
              <a:gd name="adj1" fmla="val 4563591"/>
              <a:gd name="adj2" fmla="val 8505693"/>
            </a:avLst>
          </a:prstGeom>
          <a:ln w="57150">
            <a:solidFill>
              <a:srgbClr val="FFC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354434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fld id="{7905861C-E3E7-482F-A3A4-052BA7958943}" type="slidenum">
              <a:rPr lang="en-US" smtClean="0"/>
              <a:pPr/>
              <a:t>64</a:t>
            </a:fld>
            <a:endParaRPr lang="en-US" dirty="0"/>
          </a:p>
        </p:txBody>
      </p:sp>
      <p:sp>
        <p:nvSpPr>
          <p:cNvPr id="4" name="Title 3"/>
          <p:cNvSpPr>
            <a:spLocks noGrp="1"/>
          </p:cNvSpPr>
          <p:nvPr>
            <p:ph type="title"/>
          </p:nvPr>
        </p:nvSpPr>
        <p:spPr/>
        <p:txBody>
          <a:bodyPr/>
          <a:lstStyle/>
          <a:p>
            <a:pPr algn="ctr"/>
            <a:r>
              <a:rPr lang="en-US" dirty="0">
                <a:solidFill>
                  <a:srgbClr val="FFFF00"/>
                </a:solidFill>
              </a:rPr>
              <a:t>Returning to Shore (Optional)</a:t>
            </a:r>
          </a:p>
        </p:txBody>
      </p:sp>
      <p:sp>
        <p:nvSpPr>
          <p:cNvPr id="5" name="Content Placeholder 4"/>
          <p:cNvSpPr>
            <a:spLocks noGrp="1"/>
          </p:cNvSpPr>
          <p:nvPr>
            <p:ph idx="1"/>
          </p:nvPr>
        </p:nvSpPr>
        <p:spPr>
          <a:xfrm>
            <a:off x="457200" y="1828800"/>
            <a:ext cx="5715000" cy="4389120"/>
          </a:xfrm>
        </p:spPr>
        <p:txBody>
          <a:bodyPr>
            <a:normAutofit fontScale="85000" lnSpcReduction="10000"/>
          </a:bodyPr>
          <a:lstStyle/>
          <a:p>
            <a:pPr marL="0" indent="0">
              <a:buNone/>
            </a:pPr>
            <a:r>
              <a:rPr lang="en-US" dirty="0">
                <a:solidFill>
                  <a:srgbClr val="FFFF00"/>
                </a:solidFill>
              </a:rPr>
              <a:t>For small boats returning to shore:</a:t>
            </a:r>
          </a:p>
          <a:p>
            <a:pPr>
              <a:buClr>
                <a:schemeClr val="accent1"/>
              </a:buClr>
            </a:pPr>
            <a:endParaRPr lang="en-US" dirty="0">
              <a:solidFill>
                <a:schemeClr val="bg1"/>
              </a:solidFill>
            </a:endParaRPr>
          </a:p>
          <a:p>
            <a:pPr>
              <a:buClr>
                <a:schemeClr val="accent1"/>
              </a:buClr>
            </a:pPr>
            <a:r>
              <a:rPr lang="en-US" dirty="0">
                <a:solidFill>
                  <a:schemeClr val="bg1"/>
                </a:solidFill>
              </a:rPr>
              <a:t>Assess the conditions</a:t>
            </a:r>
          </a:p>
          <a:p>
            <a:pPr>
              <a:buClr>
                <a:schemeClr val="accent1"/>
              </a:buClr>
            </a:pPr>
            <a:r>
              <a:rPr lang="en-US" dirty="0">
                <a:solidFill>
                  <a:schemeClr val="bg1"/>
                </a:solidFill>
              </a:rPr>
              <a:t>Pick your landing point</a:t>
            </a:r>
          </a:p>
          <a:p>
            <a:pPr>
              <a:buClr>
                <a:schemeClr val="accent1"/>
              </a:buClr>
            </a:pPr>
            <a:r>
              <a:rPr lang="en-US" dirty="0">
                <a:solidFill>
                  <a:schemeClr val="bg1"/>
                </a:solidFill>
              </a:rPr>
              <a:t>Approach the shore </a:t>
            </a:r>
          </a:p>
          <a:p>
            <a:pPr>
              <a:buClr>
                <a:schemeClr val="accent1"/>
              </a:buClr>
            </a:pPr>
            <a:r>
              <a:rPr lang="en-US" dirty="0">
                <a:solidFill>
                  <a:schemeClr val="bg1"/>
                </a:solidFill>
              </a:rPr>
              <a:t>Use intermittent thrust to reduce speed</a:t>
            </a:r>
          </a:p>
          <a:p>
            <a:pPr>
              <a:buClr>
                <a:schemeClr val="accent1"/>
              </a:buClr>
            </a:pPr>
            <a:r>
              <a:rPr lang="en-US" dirty="0">
                <a:solidFill>
                  <a:schemeClr val="bg1"/>
                </a:solidFill>
              </a:rPr>
              <a:t>Watch for rocks and obstructions</a:t>
            </a:r>
          </a:p>
          <a:p>
            <a:pPr>
              <a:buClr>
                <a:schemeClr val="accent1"/>
              </a:buClr>
            </a:pPr>
            <a:r>
              <a:rPr lang="en-US" dirty="0">
                <a:solidFill>
                  <a:schemeClr val="bg1"/>
                </a:solidFill>
              </a:rPr>
              <a:t>Stop the engine and raise it to avoid damage</a:t>
            </a:r>
          </a:p>
          <a:p>
            <a:pPr>
              <a:buClr>
                <a:schemeClr val="accent1"/>
              </a:buClr>
            </a:pPr>
            <a:r>
              <a:rPr lang="en-US" dirty="0">
                <a:solidFill>
                  <a:schemeClr val="bg1"/>
                </a:solidFill>
              </a:rPr>
              <a:t>When the boat runs aground, step out carefully</a:t>
            </a:r>
          </a:p>
          <a:p>
            <a:pPr>
              <a:buClr>
                <a:schemeClr val="accent1"/>
              </a:buClr>
            </a:pPr>
            <a:r>
              <a:rPr lang="en-US" dirty="0">
                <a:solidFill>
                  <a:schemeClr val="bg1"/>
                </a:solidFill>
              </a:rPr>
              <a:t>Draw the boat further ashore</a:t>
            </a:r>
          </a:p>
          <a:p>
            <a:pPr>
              <a:buClr>
                <a:schemeClr val="accent1"/>
              </a:buClr>
            </a:pPr>
            <a:r>
              <a:rPr lang="en-US" dirty="0">
                <a:solidFill>
                  <a:schemeClr val="bg1"/>
                </a:solidFill>
              </a:rPr>
              <a:t>Secure the boat to the shore.</a:t>
            </a:r>
          </a:p>
          <a:p>
            <a:endParaRPr lang="en-US" dirty="0"/>
          </a:p>
          <a:p>
            <a:endParaRPr lang="en-US" dirty="0"/>
          </a:p>
        </p:txBody>
      </p:sp>
      <p:sp>
        <p:nvSpPr>
          <p:cNvPr id="12" name="Rectangle 11"/>
          <p:cNvSpPr/>
          <p:nvPr/>
        </p:nvSpPr>
        <p:spPr>
          <a:xfrm>
            <a:off x="6096000" y="1752600"/>
            <a:ext cx="2819400" cy="47244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096000" y="1676400"/>
            <a:ext cx="2819400" cy="1284351"/>
          </a:xfrm>
          <a:prstGeom prst="rect">
            <a:avLst/>
          </a:prstGeom>
          <a:gradFill flip="none" rotWithShape="1">
            <a:gsLst>
              <a:gs pos="21000">
                <a:schemeClr val="accent4">
                  <a:lumMod val="75000"/>
                </a:schemeClr>
              </a:gs>
              <a:gs pos="44000">
                <a:srgbClr val="996633"/>
              </a:gs>
              <a:gs pos="69000">
                <a:schemeClr val="bg2">
                  <a:tint val="83000"/>
                  <a:satMod val="320000"/>
                </a:schemeClr>
              </a:gs>
              <a:gs pos="88000">
                <a:srgbClr val="009AC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16526" y="3899074"/>
            <a:ext cx="1976468" cy="731520"/>
          </a:xfrm>
          <a:prstGeom prst="rect">
            <a:avLst/>
          </a:prstGeom>
          <a:effectLst>
            <a:outerShdw blurRad="50800" dist="38100" dir="2700000" algn="tl" rotWithShape="0">
              <a:prstClr val="black">
                <a:alpha val="40000"/>
              </a:prstClr>
            </a:outerShdw>
          </a:effectLst>
        </p:spPr>
      </p:pic>
      <p:cxnSp>
        <p:nvCxnSpPr>
          <p:cNvPr id="9" name="Straight Arrow Connector 8"/>
          <p:cNvCxnSpPr/>
          <p:nvPr/>
        </p:nvCxnSpPr>
        <p:spPr>
          <a:xfrm flipV="1">
            <a:off x="7543800" y="5181600"/>
            <a:ext cx="25078" cy="1050830"/>
          </a:xfrm>
          <a:prstGeom prst="straightConnector1">
            <a:avLst/>
          </a:pr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2977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096000" y="1676400"/>
            <a:ext cx="2819400" cy="47244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3"/>
          <p:cNvSpPr>
            <a:spLocks noGrp="1"/>
          </p:cNvSpPr>
          <p:nvPr>
            <p:ph type="sldNum" sz="quarter" idx="12"/>
          </p:nvPr>
        </p:nvSpPr>
        <p:spPr/>
        <p:txBody>
          <a:bodyPr/>
          <a:lstStyle/>
          <a:p>
            <a:fld id="{7905861C-E3E7-482F-A3A4-052BA7958943}" type="slidenum">
              <a:rPr lang="en-US" smtClean="0"/>
              <a:pPr/>
              <a:t>65</a:t>
            </a:fld>
            <a:endParaRPr lang="en-US" dirty="0"/>
          </a:p>
        </p:txBody>
      </p:sp>
      <p:sp>
        <p:nvSpPr>
          <p:cNvPr id="4" name="Title 3"/>
          <p:cNvSpPr>
            <a:spLocks noGrp="1"/>
          </p:cNvSpPr>
          <p:nvPr>
            <p:ph type="title"/>
          </p:nvPr>
        </p:nvSpPr>
        <p:spPr/>
        <p:txBody>
          <a:bodyPr>
            <a:normAutofit fontScale="90000"/>
          </a:bodyPr>
          <a:lstStyle/>
          <a:p>
            <a:pPr algn="ctr"/>
            <a:r>
              <a:rPr lang="en-US" dirty="0">
                <a:solidFill>
                  <a:srgbClr val="FFFF00"/>
                </a:solidFill>
              </a:rPr>
              <a:t>Leaving from the Shore (Optional)</a:t>
            </a:r>
          </a:p>
        </p:txBody>
      </p:sp>
      <p:sp>
        <p:nvSpPr>
          <p:cNvPr id="5" name="Content Placeholder 4"/>
          <p:cNvSpPr>
            <a:spLocks noGrp="1"/>
          </p:cNvSpPr>
          <p:nvPr>
            <p:ph idx="1"/>
          </p:nvPr>
        </p:nvSpPr>
        <p:spPr>
          <a:xfrm>
            <a:off x="381000" y="1981200"/>
            <a:ext cx="5867400" cy="4389120"/>
          </a:xfrm>
        </p:spPr>
        <p:txBody>
          <a:bodyPr/>
          <a:lstStyle/>
          <a:p>
            <a:pPr>
              <a:buClr>
                <a:srgbClr val="0070C0"/>
              </a:buClr>
            </a:pPr>
            <a:r>
              <a:rPr lang="en-US" dirty="0">
                <a:solidFill>
                  <a:schemeClr val="bg1"/>
                </a:solidFill>
              </a:rPr>
              <a:t>Assess the conditions</a:t>
            </a:r>
          </a:p>
          <a:p>
            <a:pPr>
              <a:buClr>
                <a:srgbClr val="0070C0"/>
              </a:buClr>
            </a:pPr>
            <a:r>
              <a:rPr lang="en-US" dirty="0">
                <a:solidFill>
                  <a:schemeClr val="bg1"/>
                </a:solidFill>
              </a:rPr>
              <a:t>Release the boat from the shore</a:t>
            </a:r>
          </a:p>
          <a:p>
            <a:pPr>
              <a:buClr>
                <a:srgbClr val="0070C0"/>
              </a:buClr>
            </a:pPr>
            <a:r>
              <a:rPr lang="en-US" dirty="0">
                <a:solidFill>
                  <a:schemeClr val="bg1"/>
                </a:solidFill>
              </a:rPr>
              <a:t>Move the boat out until it floats</a:t>
            </a:r>
          </a:p>
          <a:p>
            <a:pPr>
              <a:buClr>
                <a:srgbClr val="0070C0"/>
              </a:buClr>
            </a:pPr>
            <a:r>
              <a:rPr lang="en-US" dirty="0">
                <a:solidFill>
                  <a:schemeClr val="bg1"/>
                </a:solidFill>
              </a:rPr>
              <a:t>Board the boat carefully</a:t>
            </a:r>
          </a:p>
          <a:p>
            <a:pPr>
              <a:buClr>
                <a:srgbClr val="0070C0"/>
              </a:buClr>
            </a:pPr>
            <a:r>
              <a:rPr lang="en-US" dirty="0">
                <a:solidFill>
                  <a:schemeClr val="bg1"/>
                </a:solidFill>
              </a:rPr>
              <a:t>Partially lower the engine and start it</a:t>
            </a:r>
          </a:p>
          <a:p>
            <a:pPr>
              <a:buClr>
                <a:srgbClr val="0070C0"/>
              </a:buClr>
            </a:pPr>
            <a:r>
              <a:rPr lang="en-US" dirty="0">
                <a:solidFill>
                  <a:schemeClr val="bg1"/>
                </a:solidFill>
              </a:rPr>
              <a:t>Push back from the shore</a:t>
            </a:r>
          </a:p>
          <a:p>
            <a:pPr>
              <a:buClr>
                <a:srgbClr val="0070C0"/>
              </a:buClr>
            </a:pPr>
            <a:r>
              <a:rPr lang="en-US" dirty="0">
                <a:solidFill>
                  <a:schemeClr val="bg1"/>
                </a:solidFill>
              </a:rPr>
              <a:t>Lower the engine and use reverse when clear of obstacles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16526" y="4280074"/>
            <a:ext cx="1976468" cy="731520"/>
          </a:xfrm>
          <a:prstGeom prst="rect">
            <a:avLst/>
          </a:prstGeom>
          <a:effectLst>
            <a:outerShdw blurRad="50800" dist="38100" dir="2700000" algn="tl" rotWithShape="0">
              <a:prstClr val="black">
                <a:alpha val="40000"/>
              </a:prstClr>
            </a:outerShdw>
          </a:effectLst>
        </p:spPr>
      </p:pic>
      <p:sp>
        <p:nvSpPr>
          <p:cNvPr id="8" name="Rectangle 7"/>
          <p:cNvSpPr/>
          <p:nvPr/>
        </p:nvSpPr>
        <p:spPr>
          <a:xfrm>
            <a:off x="6096000" y="1676400"/>
            <a:ext cx="2819400" cy="1284351"/>
          </a:xfrm>
          <a:prstGeom prst="rect">
            <a:avLst/>
          </a:prstGeom>
          <a:gradFill flip="none" rotWithShape="1">
            <a:gsLst>
              <a:gs pos="21000">
                <a:schemeClr val="accent4">
                  <a:lumMod val="75000"/>
                </a:schemeClr>
              </a:gs>
              <a:gs pos="44000">
                <a:srgbClr val="996633"/>
              </a:gs>
              <a:gs pos="69000">
                <a:schemeClr val="bg2">
                  <a:tint val="83000"/>
                  <a:satMod val="320000"/>
                </a:schemeClr>
              </a:gs>
              <a:gs pos="88000">
                <a:srgbClr val="009AC2"/>
              </a:gs>
            </a:gsLst>
            <a:lin ang="54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7620000" y="2819400"/>
            <a:ext cx="0" cy="773049"/>
          </a:xfrm>
          <a:prstGeom prst="straightConnector1">
            <a:avLst/>
          </a:pr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410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990600"/>
            <a:ext cx="7772400" cy="1362456"/>
          </a:xfrm>
        </p:spPr>
        <p:txBody>
          <a:bodyPr/>
          <a:lstStyle/>
          <a:p>
            <a:pPr algn="ctr"/>
            <a:r>
              <a:rPr lang="en-US" dirty="0">
                <a:solidFill>
                  <a:srgbClr val="FFFF00"/>
                </a:solidFill>
              </a:rPr>
              <a:t>Skill Exercises – Part II</a:t>
            </a:r>
          </a:p>
        </p:txBody>
      </p:sp>
      <p:sp>
        <p:nvSpPr>
          <p:cNvPr id="7" name="Text Placeholder 6"/>
          <p:cNvSpPr>
            <a:spLocks noGrp="1"/>
          </p:cNvSpPr>
          <p:nvPr>
            <p:ph type="body" idx="1"/>
          </p:nvPr>
        </p:nvSpPr>
        <p:spPr>
          <a:xfrm>
            <a:off x="533400" y="3352800"/>
            <a:ext cx="7772400" cy="1509712"/>
          </a:xfrm>
        </p:spPr>
        <p:txBody>
          <a:bodyPr/>
          <a:lstStyle/>
          <a:p>
            <a:pPr algn="ctr"/>
            <a:r>
              <a:rPr lang="en-US" sz="4000" dirty="0"/>
              <a:t>In the Open Water</a:t>
            </a:r>
            <a:endParaRPr lang="en-US" dirty="0"/>
          </a:p>
        </p:txBody>
      </p:sp>
      <p:sp>
        <p:nvSpPr>
          <p:cNvPr id="13" name="Slide Number Placeholder 12"/>
          <p:cNvSpPr>
            <a:spLocks noGrp="1"/>
          </p:cNvSpPr>
          <p:nvPr>
            <p:ph type="sldNum" sz="quarter" idx="12"/>
          </p:nvPr>
        </p:nvSpPr>
        <p:spPr/>
        <p:txBody>
          <a:bodyPr/>
          <a:lstStyle/>
          <a:p>
            <a:fld id="{7905861C-E3E7-482F-A3A4-052BA7958943}" type="slidenum">
              <a:rPr lang="en-US" smtClean="0"/>
              <a:pPr/>
              <a:t>66</a:t>
            </a:fld>
            <a:endParaRPr lang="en-US" dirty="0"/>
          </a:p>
        </p:txBody>
      </p:sp>
    </p:spTree>
    <p:extLst>
      <p:ext uri="{BB962C8B-B14F-4D97-AF65-F5344CB8AC3E}">
        <p14:creationId xmlns:p14="http://schemas.microsoft.com/office/powerpoint/2010/main" val="21635110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67</a:t>
            </a:fld>
            <a:endParaRPr lang="en-US" dirty="0"/>
          </a:p>
        </p:txBody>
      </p:sp>
      <p:sp>
        <p:nvSpPr>
          <p:cNvPr id="4" name="Title 3"/>
          <p:cNvSpPr>
            <a:spLocks noGrp="1"/>
          </p:cNvSpPr>
          <p:nvPr>
            <p:ph type="title"/>
          </p:nvPr>
        </p:nvSpPr>
        <p:spPr/>
        <p:txBody>
          <a:bodyPr>
            <a:normAutofit fontScale="90000"/>
          </a:bodyPr>
          <a:lstStyle/>
          <a:p>
            <a:r>
              <a:rPr lang="en-US" dirty="0">
                <a:solidFill>
                  <a:srgbClr val="FFFF00"/>
                </a:solidFill>
              </a:rPr>
              <a:t>Use of Bearing to Avoid Collision</a:t>
            </a:r>
          </a:p>
        </p:txBody>
      </p:sp>
      <p:sp>
        <p:nvSpPr>
          <p:cNvPr id="5" name="Content Placeholder 4"/>
          <p:cNvSpPr>
            <a:spLocks noGrp="1"/>
          </p:cNvSpPr>
          <p:nvPr>
            <p:ph idx="1"/>
          </p:nvPr>
        </p:nvSpPr>
        <p:spPr>
          <a:xfrm>
            <a:off x="457201" y="1295400"/>
            <a:ext cx="3810000" cy="4389120"/>
          </a:xfrm>
        </p:spPr>
        <p:txBody>
          <a:bodyPr>
            <a:normAutofit/>
          </a:bodyPr>
          <a:lstStyle/>
          <a:p>
            <a:pPr>
              <a:buClr>
                <a:srgbClr val="0070C0"/>
              </a:buClr>
            </a:pPr>
            <a:r>
              <a:rPr lang="en-US" sz="2000" dirty="0">
                <a:solidFill>
                  <a:schemeClr val="bg1"/>
                </a:solidFill>
              </a:rPr>
              <a:t>Maintain a constant lookout while underway</a:t>
            </a:r>
          </a:p>
          <a:p>
            <a:pPr>
              <a:buClr>
                <a:srgbClr val="0070C0"/>
              </a:buClr>
            </a:pPr>
            <a:r>
              <a:rPr lang="en-US" sz="2000" dirty="0">
                <a:solidFill>
                  <a:schemeClr val="bg1"/>
                </a:solidFill>
              </a:rPr>
              <a:t>Note any vessels that are crossing your path</a:t>
            </a:r>
          </a:p>
          <a:p>
            <a:pPr>
              <a:buClr>
                <a:srgbClr val="0070C0"/>
              </a:buClr>
            </a:pPr>
            <a:r>
              <a:rPr lang="en-US" sz="2000" dirty="0">
                <a:solidFill>
                  <a:schemeClr val="bg1"/>
                </a:solidFill>
              </a:rPr>
              <a:t>If the bearing to the boat remains the same, you are on a collision course, take appropriate action:</a:t>
            </a:r>
          </a:p>
          <a:p>
            <a:endParaRPr lang="en-US" sz="2000" dirty="0"/>
          </a:p>
        </p:txBody>
      </p:sp>
      <p:sp>
        <p:nvSpPr>
          <p:cNvPr id="6" name="Rounded Rectangle 5"/>
          <p:cNvSpPr/>
          <p:nvPr/>
        </p:nvSpPr>
        <p:spPr>
          <a:xfrm>
            <a:off x="1371600" y="5105400"/>
            <a:ext cx="6858000" cy="143646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solidFill>
                  <a:schemeClr val="bg1"/>
                </a:solidFill>
              </a:rPr>
              <a:t>Hint:  Observe the boat against the background.  If it moves forward, the boat will pass ahead.  If it moves back, it will pass behind.  If it remains fixed against the background , you are on a collision course.</a:t>
            </a:r>
            <a:endParaRPr lang="en-US" sz="2000" b="1" u="sng" dirty="0">
              <a:solidFill>
                <a:schemeClr val="bg1"/>
              </a:solidFill>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00" t="17362" r="5006" b="15668"/>
          <a:stretch/>
        </p:blipFill>
        <p:spPr>
          <a:xfrm>
            <a:off x="4343400" y="1447800"/>
            <a:ext cx="4495800" cy="2477278"/>
          </a:xfrm>
          <a:prstGeom prst="rect">
            <a:avLst/>
          </a:prstGeom>
          <a:effectLst>
            <a:outerShdw blurRad="50800" dist="38100" dir="2700000" algn="tl" rotWithShape="0">
              <a:prstClr val="black">
                <a:alpha val="40000"/>
              </a:prstClr>
            </a:outerShdw>
          </a:effectLst>
        </p:spPr>
      </p:pic>
      <p:sp>
        <p:nvSpPr>
          <p:cNvPr id="9" name="Content Placeholder 4"/>
          <p:cNvSpPr txBox="1">
            <a:spLocks/>
          </p:cNvSpPr>
          <p:nvPr/>
        </p:nvSpPr>
        <p:spPr>
          <a:xfrm>
            <a:off x="609600" y="3962400"/>
            <a:ext cx="8005482" cy="18745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r>
              <a:rPr lang="en-US" sz="1800" dirty="0">
                <a:solidFill>
                  <a:schemeClr val="bg1"/>
                </a:solidFill>
              </a:rPr>
              <a:t>Stand-on vessel: maintain course and speed</a:t>
            </a:r>
          </a:p>
          <a:p>
            <a:pPr lvl="1"/>
            <a:r>
              <a:rPr lang="en-US" sz="1800" dirty="0">
                <a:solidFill>
                  <a:schemeClr val="bg1"/>
                </a:solidFill>
              </a:rPr>
              <a:t>Give-way vessel: make an obvious correction to avoid collision </a:t>
            </a:r>
          </a:p>
          <a:p>
            <a:endParaRPr lang="en-US" sz="2000" dirty="0"/>
          </a:p>
        </p:txBody>
      </p:sp>
    </p:spTree>
    <p:extLst>
      <p:ext uri="{BB962C8B-B14F-4D97-AF65-F5344CB8AC3E}">
        <p14:creationId xmlns:p14="http://schemas.microsoft.com/office/powerpoint/2010/main" val="13990800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5486400" y="1981200"/>
            <a:ext cx="3124200"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3" name="Slide Number Placeholder 12"/>
          <p:cNvSpPr>
            <a:spLocks noGrp="1"/>
          </p:cNvSpPr>
          <p:nvPr>
            <p:ph type="sldNum" sz="quarter" idx="12"/>
          </p:nvPr>
        </p:nvSpPr>
        <p:spPr/>
        <p:txBody>
          <a:bodyPr/>
          <a:lstStyle/>
          <a:p>
            <a:fld id="{7905861C-E3E7-482F-A3A4-052BA7958943}" type="slidenum">
              <a:rPr lang="en-US" smtClean="0"/>
              <a:pPr/>
              <a:t>68</a:t>
            </a:fld>
            <a:endParaRPr lang="en-US" dirty="0"/>
          </a:p>
        </p:txBody>
      </p:sp>
      <p:sp>
        <p:nvSpPr>
          <p:cNvPr id="4" name="Title 3"/>
          <p:cNvSpPr>
            <a:spLocks noGrp="1"/>
          </p:cNvSpPr>
          <p:nvPr>
            <p:ph type="title"/>
          </p:nvPr>
        </p:nvSpPr>
        <p:spPr/>
        <p:txBody>
          <a:bodyPr/>
          <a:lstStyle/>
          <a:p>
            <a:pPr algn="ctr"/>
            <a:r>
              <a:rPr lang="en-US" dirty="0">
                <a:solidFill>
                  <a:srgbClr val="FFFF00"/>
                </a:solidFill>
              </a:rPr>
              <a:t>Crossing a Wake</a:t>
            </a:r>
          </a:p>
        </p:txBody>
      </p:sp>
      <p:sp>
        <p:nvSpPr>
          <p:cNvPr id="5" name="Content Placeholder 4"/>
          <p:cNvSpPr>
            <a:spLocks noGrp="1"/>
          </p:cNvSpPr>
          <p:nvPr>
            <p:ph idx="1"/>
          </p:nvPr>
        </p:nvSpPr>
        <p:spPr>
          <a:xfrm>
            <a:off x="457200" y="1752600"/>
            <a:ext cx="4953000" cy="4389120"/>
          </a:xfrm>
        </p:spPr>
        <p:txBody>
          <a:bodyPr/>
          <a:lstStyle/>
          <a:p>
            <a:pPr marL="0" indent="0">
              <a:buNone/>
            </a:pPr>
            <a:r>
              <a:rPr lang="en-US" dirty="0">
                <a:solidFill>
                  <a:srgbClr val="FFFF00"/>
                </a:solidFill>
              </a:rPr>
              <a:t>When encountering a wake or large wave:</a:t>
            </a:r>
          </a:p>
          <a:p>
            <a:pPr>
              <a:buClr>
                <a:srgbClr val="0070C0"/>
              </a:buClr>
            </a:pPr>
            <a:r>
              <a:rPr lang="en-US" dirty="0">
                <a:solidFill>
                  <a:schemeClr val="bg1"/>
                </a:solidFill>
              </a:rPr>
              <a:t>Crossing head-on to the wave will pitch the boat</a:t>
            </a:r>
          </a:p>
          <a:p>
            <a:pPr>
              <a:buClr>
                <a:srgbClr val="0070C0"/>
              </a:buClr>
            </a:pPr>
            <a:r>
              <a:rPr lang="en-US" dirty="0">
                <a:solidFill>
                  <a:schemeClr val="bg1"/>
                </a:solidFill>
              </a:rPr>
              <a:t>Crossing parallel to the wave will roll the boat excessively</a:t>
            </a:r>
          </a:p>
          <a:p>
            <a:pPr>
              <a:buClr>
                <a:srgbClr val="0070C0"/>
              </a:buClr>
            </a:pPr>
            <a:r>
              <a:rPr lang="en-US" dirty="0">
                <a:solidFill>
                  <a:schemeClr val="bg1"/>
                </a:solidFill>
              </a:rPr>
              <a:t>Cross at an angle to stretch out the wave and make it seem more gradual</a:t>
            </a:r>
          </a:p>
        </p:txBody>
      </p:sp>
      <p:sp>
        <p:nvSpPr>
          <p:cNvPr id="12" name="Rectangle 11"/>
          <p:cNvSpPr/>
          <p:nvPr/>
        </p:nvSpPr>
        <p:spPr>
          <a:xfrm>
            <a:off x="5486400" y="1981200"/>
            <a:ext cx="3124200" cy="1501140"/>
          </a:xfrm>
          <a:prstGeom prst="rect">
            <a:avLst/>
          </a:prstGeom>
          <a:gradFill flip="none" rotWithShape="1">
            <a:gsLst>
              <a:gs pos="0">
                <a:schemeClr val="bg2"/>
              </a:gs>
              <a:gs pos="0">
                <a:schemeClr val="bg1"/>
              </a:gs>
              <a:gs pos="17000">
                <a:srgbClr val="009AC2"/>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36496">
            <a:off x="5241010" y="3806375"/>
            <a:ext cx="3291840" cy="1410786"/>
          </a:xfrm>
          <a:prstGeom prst="rect">
            <a:avLst/>
          </a:prstGeom>
        </p:spPr>
      </p:pic>
    </p:spTree>
    <p:extLst>
      <p:ext uri="{BB962C8B-B14F-4D97-AF65-F5344CB8AC3E}">
        <p14:creationId xmlns:p14="http://schemas.microsoft.com/office/powerpoint/2010/main" val="25925191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69</a:t>
            </a:fld>
            <a:endParaRPr lang="en-US" dirty="0"/>
          </a:p>
        </p:txBody>
      </p:sp>
      <p:sp>
        <p:nvSpPr>
          <p:cNvPr id="4" name="Title 3"/>
          <p:cNvSpPr>
            <a:spLocks noGrp="1"/>
          </p:cNvSpPr>
          <p:nvPr>
            <p:ph type="title"/>
          </p:nvPr>
        </p:nvSpPr>
        <p:spPr>
          <a:xfrm>
            <a:off x="457200" y="76200"/>
            <a:ext cx="8229600" cy="932688"/>
          </a:xfrm>
        </p:spPr>
        <p:txBody>
          <a:bodyPr/>
          <a:lstStyle/>
          <a:p>
            <a:pPr algn="ctr"/>
            <a:r>
              <a:rPr lang="en-US" dirty="0">
                <a:solidFill>
                  <a:srgbClr val="FFFF00"/>
                </a:solidFill>
              </a:rPr>
              <a:t>Going On Plane</a:t>
            </a:r>
          </a:p>
        </p:txBody>
      </p:sp>
      <p:sp>
        <p:nvSpPr>
          <p:cNvPr id="6" name="Content Placeholder 4"/>
          <p:cNvSpPr>
            <a:spLocks noGrp="1"/>
          </p:cNvSpPr>
          <p:nvPr>
            <p:ph idx="1"/>
          </p:nvPr>
        </p:nvSpPr>
        <p:spPr>
          <a:xfrm>
            <a:off x="457200" y="1600200"/>
            <a:ext cx="4495800" cy="4876800"/>
          </a:xfrm>
        </p:spPr>
        <p:txBody>
          <a:bodyPr>
            <a:normAutofit lnSpcReduction="10000"/>
          </a:bodyPr>
          <a:lstStyle/>
          <a:p>
            <a:pPr>
              <a:buClr>
                <a:schemeClr val="accent1"/>
              </a:buClr>
            </a:pPr>
            <a:r>
              <a:rPr lang="en-US" dirty="0">
                <a:solidFill>
                  <a:schemeClr val="bg1"/>
                </a:solidFill>
              </a:rPr>
              <a:t>Make sure your path is clear</a:t>
            </a:r>
          </a:p>
          <a:p>
            <a:pPr>
              <a:buClr>
                <a:schemeClr val="accent1"/>
              </a:buClr>
            </a:pPr>
            <a:r>
              <a:rPr lang="en-US" dirty="0">
                <a:solidFill>
                  <a:schemeClr val="bg1"/>
                </a:solidFill>
              </a:rPr>
              <a:t>Adjust the trim  of the engine all the way in</a:t>
            </a:r>
          </a:p>
          <a:p>
            <a:pPr>
              <a:buClr>
                <a:schemeClr val="accent1"/>
              </a:buClr>
            </a:pPr>
            <a:r>
              <a:rPr lang="en-US" dirty="0">
                <a:solidFill>
                  <a:schemeClr val="bg1"/>
                </a:solidFill>
              </a:rPr>
              <a:t>Apply strong throttle to get on plane quickly and avoid excess bow rise</a:t>
            </a:r>
          </a:p>
          <a:p>
            <a:pPr>
              <a:buClr>
                <a:schemeClr val="accent1"/>
              </a:buClr>
            </a:pPr>
            <a:r>
              <a:rPr lang="en-US" dirty="0">
                <a:solidFill>
                  <a:schemeClr val="bg1"/>
                </a:solidFill>
              </a:rPr>
              <a:t>After climbing over the bow wave, the bow will drop</a:t>
            </a:r>
          </a:p>
          <a:p>
            <a:pPr>
              <a:buClr>
                <a:schemeClr val="accent1"/>
              </a:buClr>
            </a:pPr>
            <a:r>
              <a:rPr lang="en-US" dirty="0">
                <a:solidFill>
                  <a:schemeClr val="bg1"/>
                </a:solidFill>
              </a:rPr>
              <a:t>The boat will begin to accelerate</a:t>
            </a:r>
          </a:p>
          <a:p>
            <a:pPr>
              <a:buClr>
                <a:schemeClr val="accent1"/>
              </a:buClr>
            </a:pPr>
            <a:r>
              <a:rPr lang="en-US" dirty="0">
                <a:solidFill>
                  <a:schemeClr val="bg1"/>
                </a:solidFill>
              </a:rPr>
              <a:t>Ease the throttle as the boat reaches the desired speed</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066800"/>
            <a:ext cx="3505200" cy="5533292"/>
          </a:xfrm>
          <a:prstGeom prst="rect">
            <a:avLst/>
          </a:prstGeom>
        </p:spPr>
      </p:pic>
    </p:spTree>
    <p:extLst>
      <p:ext uri="{BB962C8B-B14F-4D97-AF65-F5344CB8AC3E}">
        <p14:creationId xmlns:p14="http://schemas.microsoft.com/office/powerpoint/2010/main" val="135087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4"/>
          <p:cNvSpPr txBox="1">
            <a:spLocks/>
          </p:cNvSpPr>
          <p:nvPr/>
        </p:nvSpPr>
        <p:spPr>
          <a:xfrm>
            <a:off x="457200" y="1524000"/>
            <a:ext cx="8229600" cy="4876800"/>
          </a:xfrm>
          <a:prstGeom prst="rect">
            <a:avLst/>
          </a:prstGeom>
        </p:spPr>
        <p:txBody>
          <a:bodyPr vert="horz">
            <a:normAutofit fontScale="925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spcBef>
                <a:spcPts val="1200"/>
              </a:spcBef>
              <a:buFont typeface="Wingdings 2"/>
              <a:buNone/>
            </a:pPr>
            <a:r>
              <a:rPr lang="en-US" dirty="0">
                <a:solidFill>
                  <a:srgbClr val="FFFF00"/>
                </a:solidFill>
              </a:rPr>
              <a:t>We will examine different types of boats throughout this training and discuss some of the different handling characteristics.</a:t>
            </a:r>
          </a:p>
          <a:p>
            <a:pPr marL="0" indent="0">
              <a:spcBef>
                <a:spcPts val="1200"/>
              </a:spcBef>
              <a:buFont typeface="Wingdings 2"/>
              <a:buNone/>
            </a:pPr>
            <a:endParaRPr lang="en-US" dirty="0"/>
          </a:p>
          <a:p>
            <a:pPr marL="0" indent="0">
              <a:spcBef>
                <a:spcPts val="1200"/>
              </a:spcBef>
              <a:buNone/>
            </a:pPr>
            <a:endParaRPr lang="en-US" dirty="0"/>
          </a:p>
          <a:p>
            <a:pPr marL="0" indent="0">
              <a:spcBef>
                <a:spcPts val="1200"/>
              </a:spcBef>
              <a:buNone/>
            </a:pPr>
            <a:endParaRPr lang="en-US" dirty="0"/>
          </a:p>
          <a:p>
            <a:pPr marL="0" indent="0">
              <a:spcBef>
                <a:spcPts val="1200"/>
              </a:spcBef>
              <a:buNone/>
            </a:pPr>
            <a:endParaRPr lang="en-US" dirty="0"/>
          </a:p>
          <a:p>
            <a:pPr marL="0" indent="0">
              <a:spcBef>
                <a:spcPts val="1200"/>
              </a:spcBef>
              <a:buNone/>
            </a:pPr>
            <a:endParaRPr lang="en-US" dirty="0"/>
          </a:p>
          <a:p>
            <a:pPr marL="0" indent="0">
              <a:spcBef>
                <a:spcPts val="1200"/>
              </a:spcBef>
              <a:buNone/>
            </a:pPr>
            <a:r>
              <a:rPr lang="en-US" dirty="0">
                <a:solidFill>
                  <a:srgbClr val="FFFF00"/>
                </a:solidFill>
              </a:rPr>
              <a:t>The boat we will actually use for training is  is a powerboat under 26’ in length with a single outboard or inboard/outboard engine.</a:t>
            </a:r>
          </a:p>
          <a:p>
            <a:pPr marL="0" indent="0">
              <a:spcBef>
                <a:spcPts val="1200"/>
              </a:spcBef>
              <a:buFont typeface="Wingdings 2"/>
              <a:buNone/>
            </a:pPr>
            <a:endParaRPr lang="en-US" dirty="0"/>
          </a:p>
        </p:txBody>
      </p:sp>
      <p:sp>
        <p:nvSpPr>
          <p:cNvPr id="11" name="Slide Number Placeholder 10"/>
          <p:cNvSpPr>
            <a:spLocks noGrp="1"/>
          </p:cNvSpPr>
          <p:nvPr>
            <p:ph type="sldNum" sz="quarter" idx="12"/>
          </p:nvPr>
        </p:nvSpPr>
        <p:spPr/>
        <p:txBody>
          <a:bodyPr/>
          <a:lstStyle/>
          <a:p>
            <a:fld id="{7905861C-E3E7-482F-A3A4-052BA7958943}" type="slidenum">
              <a:rPr lang="en-US" smtClean="0"/>
              <a:pPr/>
              <a:t>7</a:t>
            </a:fld>
            <a:endParaRPr lang="en-US" dirty="0"/>
          </a:p>
        </p:txBody>
      </p:sp>
      <p:sp>
        <p:nvSpPr>
          <p:cNvPr id="4" name="Title 3"/>
          <p:cNvSpPr>
            <a:spLocks noGrp="1"/>
          </p:cNvSpPr>
          <p:nvPr>
            <p:ph type="title"/>
          </p:nvPr>
        </p:nvSpPr>
        <p:spPr>
          <a:xfrm>
            <a:off x="457200" y="0"/>
            <a:ext cx="8229600" cy="1143000"/>
          </a:xfrm>
        </p:spPr>
        <p:txBody>
          <a:bodyPr/>
          <a:lstStyle/>
          <a:p>
            <a:pPr algn="ctr"/>
            <a:r>
              <a:rPr lang="en-US" dirty="0">
                <a:solidFill>
                  <a:srgbClr val="FFFF00"/>
                </a:solidFill>
              </a:rPr>
              <a:t>The Training Boat</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2362200"/>
            <a:ext cx="8229600" cy="258294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05972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lide Number Placeholder 14"/>
          <p:cNvSpPr>
            <a:spLocks noGrp="1"/>
          </p:cNvSpPr>
          <p:nvPr>
            <p:ph type="sldNum" sz="quarter" idx="12"/>
          </p:nvPr>
        </p:nvSpPr>
        <p:spPr/>
        <p:txBody>
          <a:bodyPr/>
          <a:lstStyle/>
          <a:p>
            <a:fld id="{7905861C-E3E7-482F-A3A4-052BA7958943}" type="slidenum">
              <a:rPr lang="en-US" smtClean="0"/>
              <a:pPr/>
              <a:t>70</a:t>
            </a:fld>
            <a:endParaRPr lang="en-US" dirty="0"/>
          </a:p>
        </p:txBody>
      </p:sp>
      <p:sp>
        <p:nvSpPr>
          <p:cNvPr id="4" name="Title 3"/>
          <p:cNvSpPr>
            <a:spLocks noGrp="1"/>
          </p:cNvSpPr>
          <p:nvPr>
            <p:ph type="title"/>
          </p:nvPr>
        </p:nvSpPr>
        <p:spPr/>
        <p:txBody>
          <a:bodyPr/>
          <a:lstStyle/>
          <a:p>
            <a:pPr algn="ctr"/>
            <a:r>
              <a:rPr lang="en-US" dirty="0">
                <a:solidFill>
                  <a:srgbClr val="FFFF00"/>
                </a:solidFill>
              </a:rPr>
              <a:t>Steering On Plane</a:t>
            </a:r>
          </a:p>
        </p:txBody>
      </p:sp>
      <p:sp>
        <p:nvSpPr>
          <p:cNvPr id="5" name="Content Placeholder 4"/>
          <p:cNvSpPr>
            <a:spLocks noGrp="1"/>
          </p:cNvSpPr>
          <p:nvPr>
            <p:ph idx="1"/>
          </p:nvPr>
        </p:nvSpPr>
        <p:spPr>
          <a:xfrm>
            <a:off x="457200" y="1676400"/>
            <a:ext cx="4953000" cy="4876800"/>
          </a:xfrm>
        </p:spPr>
        <p:txBody>
          <a:bodyPr>
            <a:normAutofit lnSpcReduction="10000"/>
          </a:bodyPr>
          <a:lstStyle/>
          <a:p>
            <a:pPr>
              <a:buClr>
                <a:srgbClr val="0070C0"/>
              </a:buClr>
            </a:pPr>
            <a:r>
              <a:rPr lang="en-US" dirty="0">
                <a:solidFill>
                  <a:schemeClr val="bg1"/>
                </a:solidFill>
              </a:rPr>
              <a:t>Maintain sufficient speed to stay on plain, but not too fast to maneuver safely</a:t>
            </a:r>
          </a:p>
          <a:p>
            <a:pPr>
              <a:buClr>
                <a:srgbClr val="0070C0"/>
              </a:buClr>
            </a:pPr>
            <a:r>
              <a:rPr lang="en-US" dirty="0">
                <a:solidFill>
                  <a:schemeClr val="bg1"/>
                </a:solidFill>
              </a:rPr>
              <a:t>Turn the boat smoothly to the left or right to new headings as directed</a:t>
            </a:r>
          </a:p>
          <a:p>
            <a:pPr>
              <a:buClr>
                <a:srgbClr val="0070C0"/>
              </a:buClr>
            </a:pPr>
            <a:r>
              <a:rPr lang="en-US" dirty="0">
                <a:solidFill>
                  <a:schemeClr val="bg1"/>
                </a:solidFill>
              </a:rPr>
              <a:t>Note the pivot point has now moved aft</a:t>
            </a:r>
          </a:p>
          <a:p>
            <a:pPr>
              <a:buClr>
                <a:srgbClr val="0070C0"/>
              </a:buClr>
            </a:pPr>
            <a:r>
              <a:rPr lang="en-US" dirty="0">
                <a:solidFill>
                  <a:schemeClr val="bg1"/>
                </a:solidFill>
              </a:rPr>
              <a:t>The bow of the boat tends to swing </a:t>
            </a:r>
          </a:p>
          <a:p>
            <a:pPr>
              <a:buClr>
                <a:srgbClr val="0070C0"/>
              </a:buClr>
            </a:pPr>
            <a:r>
              <a:rPr lang="en-US" dirty="0">
                <a:solidFill>
                  <a:schemeClr val="bg1"/>
                </a:solidFill>
              </a:rPr>
              <a:t>Sharp turns will slow the boat and bring it off plane</a:t>
            </a:r>
          </a:p>
        </p:txBody>
      </p:sp>
      <p:sp>
        <p:nvSpPr>
          <p:cNvPr id="6" name="Rectangle 5"/>
          <p:cNvSpPr/>
          <p:nvPr/>
        </p:nvSpPr>
        <p:spPr>
          <a:xfrm>
            <a:off x="5791200" y="1752600"/>
            <a:ext cx="3124200" cy="4648200"/>
          </a:xfrm>
          <a:prstGeom prst="rect">
            <a:avLst/>
          </a:prstGeom>
          <a:solidFill>
            <a:srgbClr val="009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V="1">
            <a:off x="7467600" y="2133600"/>
            <a:ext cx="0" cy="320040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 name="Arc 7"/>
          <p:cNvSpPr/>
          <p:nvPr/>
        </p:nvSpPr>
        <p:spPr>
          <a:xfrm>
            <a:off x="5029200" y="2438400"/>
            <a:ext cx="2414451" cy="1295400"/>
          </a:xfrm>
          <a:prstGeom prst="arc">
            <a:avLst>
              <a:gd name="adj1" fmla="val 18124043"/>
              <a:gd name="adj2" fmla="val 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p:cNvSpPr/>
          <p:nvPr/>
        </p:nvSpPr>
        <p:spPr>
          <a:xfrm flipH="1">
            <a:off x="7467600" y="2438400"/>
            <a:ext cx="2414451" cy="1295400"/>
          </a:xfrm>
          <a:prstGeom prst="arc">
            <a:avLst>
              <a:gd name="adj1" fmla="val 18124043"/>
              <a:gd name="adj2" fmla="val 0"/>
            </a:avLst>
          </a:prstGeom>
          <a:ln w="762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263638" y="4251962"/>
            <a:ext cx="2346964" cy="1005840"/>
          </a:xfrm>
          <a:prstGeom prst="rect">
            <a:avLst/>
          </a:prstGeom>
        </p:spPr>
      </p:pic>
    </p:spTree>
    <p:extLst>
      <p:ext uri="{BB962C8B-B14F-4D97-AF65-F5344CB8AC3E}">
        <p14:creationId xmlns:p14="http://schemas.microsoft.com/office/powerpoint/2010/main" val="3273681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71</a:t>
            </a:fld>
            <a:endParaRPr lang="en-US" dirty="0"/>
          </a:p>
        </p:txBody>
      </p:sp>
      <p:sp>
        <p:nvSpPr>
          <p:cNvPr id="4" name="Title 3"/>
          <p:cNvSpPr>
            <a:spLocks noGrp="1"/>
          </p:cNvSpPr>
          <p:nvPr>
            <p:ph type="title"/>
          </p:nvPr>
        </p:nvSpPr>
        <p:spPr/>
        <p:txBody>
          <a:bodyPr/>
          <a:lstStyle/>
          <a:p>
            <a:pPr algn="ctr"/>
            <a:r>
              <a:rPr lang="en-US" dirty="0">
                <a:solidFill>
                  <a:srgbClr val="FFFF00"/>
                </a:solidFill>
              </a:rPr>
              <a:t>Coming Off Plane</a:t>
            </a:r>
          </a:p>
        </p:txBody>
      </p:sp>
      <p:sp>
        <p:nvSpPr>
          <p:cNvPr id="5" name="Content Placeholder 4"/>
          <p:cNvSpPr>
            <a:spLocks noGrp="1"/>
          </p:cNvSpPr>
          <p:nvPr>
            <p:ph idx="1"/>
          </p:nvPr>
        </p:nvSpPr>
        <p:spPr>
          <a:xfrm>
            <a:off x="457200" y="1676400"/>
            <a:ext cx="8229600" cy="4389120"/>
          </a:xfrm>
        </p:spPr>
        <p:txBody>
          <a:bodyPr/>
          <a:lstStyle/>
          <a:p>
            <a:pPr>
              <a:buClr>
                <a:srgbClr val="0070C0"/>
              </a:buClr>
            </a:pPr>
            <a:r>
              <a:rPr lang="en-US" dirty="0">
                <a:solidFill>
                  <a:schemeClr val="bg1"/>
                </a:solidFill>
              </a:rPr>
              <a:t>Reduce the throttle gradually</a:t>
            </a:r>
          </a:p>
          <a:p>
            <a:pPr>
              <a:buClr>
                <a:srgbClr val="0070C0"/>
              </a:buClr>
            </a:pPr>
            <a:r>
              <a:rPr lang="en-US" dirty="0">
                <a:solidFill>
                  <a:schemeClr val="bg1"/>
                </a:solidFill>
              </a:rPr>
              <a:t>The boat will begin to drop off plane</a:t>
            </a:r>
          </a:p>
          <a:p>
            <a:pPr>
              <a:buClr>
                <a:srgbClr val="0070C0"/>
              </a:buClr>
            </a:pPr>
            <a:r>
              <a:rPr lang="en-US" dirty="0">
                <a:solidFill>
                  <a:schemeClr val="bg1"/>
                </a:solidFill>
              </a:rPr>
              <a:t>Turn the boat to avoid taking water over the stern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3200400"/>
            <a:ext cx="5948082" cy="31295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6930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6D2F9C2-D176-3C73-44F7-F733A8695124}"/>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F69BF74F-BAB7-1996-7AC0-947D9A64D8A3}"/>
              </a:ext>
            </a:extLst>
          </p:cNvPr>
          <p:cNvSpPr>
            <a:spLocks noGrp="1"/>
          </p:cNvSpPr>
          <p:nvPr>
            <p:ph type="sldNum" sz="quarter" idx="12"/>
          </p:nvPr>
        </p:nvSpPr>
        <p:spPr/>
        <p:txBody>
          <a:bodyPr/>
          <a:lstStyle/>
          <a:p>
            <a:fld id="{7905861C-E3E7-482F-A3A4-052BA7958943}" type="slidenum">
              <a:rPr lang="en-US" smtClean="0"/>
              <a:pPr/>
              <a:t>72</a:t>
            </a:fld>
            <a:endParaRPr lang="en-US" dirty="0"/>
          </a:p>
        </p:txBody>
      </p:sp>
      <p:sp>
        <p:nvSpPr>
          <p:cNvPr id="4" name="Title 3">
            <a:extLst>
              <a:ext uri="{FF2B5EF4-FFF2-40B4-BE49-F238E27FC236}">
                <a16:creationId xmlns:a16="http://schemas.microsoft.com/office/drawing/2014/main" id="{0096B636-C065-EBFE-B369-0FB982897D77}"/>
              </a:ext>
            </a:extLst>
          </p:cNvPr>
          <p:cNvSpPr>
            <a:spLocks noGrp="1"/>
          </p:cNvSpPr>
          <p:nvPr>
            <p:ph type="title"/>
          </p:nvPr>
        </p:nvSpPr>
        <p:spPr/>
        <p:txBody>
          <a:bodyPr/>
          <a:lstStyle/>
          <a:p>
            <a:pPr algn="ctr"/>
            <a:r>
              <a:rPr lang="en-US" dirty="0">
                <a:solidFill>
                  <a:srgbClr val="FFFF00"/>
                </a:solidFill>
              </a:rPr>
              <a:t>Controlled Stop from Plane</a:t>
            </a:r>
          </a:p>
        </p:txBody>
      </p:sp>
      <p:sp>
        <p:nvSpPr>
          <p:cNvPr id="5" name="Content Placeholder 4">
            <a:extLst>
              <a:ext uri="{FF2B5EF4-FFF2-40B4-BE49-F238E27FC236}">
                <a16:creationId xmlns:a16="http://schemas.microsoft.com/office/drawing/2014/main" id="{EB9E10EB-9D36-42F5-3614-61EC118C64E3}"/>
              </a:ext>
            </a:extLst>
          </p:cNvPr>
          <p:cNvSpPr>
            <a:spLocks noGrp="1"/>
          </p:cNvSpPr>
          <p:nvPr>
            <p:ph idx="1"/>
          </p:nvPr>
        </p:nvSpPr>
        <p:spPr>
          <a:xfrm>
            <a:off x="457200" y="1676400"/>
            <a:ext cx="8229600" cy="4389120"/>
          </a:xfrm>
        </p:spPr>
        <p:txBody>
          <a:bodyPr>
            <a:noAutofit/>
          </a:bodyPr>
          <a:lstStyle/>
          <a:p>
            <a:r>
              <a:rPr lang="en-US" sz="1600" b="1" dirty="0">
                <a:solidFill>
                  <a:schemeClr val="bg1"/>
                </a:solidFill>
              </a:rPr>
              <a:t>Technique</a:t>
            </a:r>
          </a:p>
          <a:p>
            <a:pPr lvl="1"/>
            <a:r>
              <a:rPr lang="en-US" sz="1600" dirty="0">
                <a:solidFill>
                  <a:schemeClr val="bg1"/>
                </a:solidFill>
              </a:rPr>
              <a:t>Gradually reduce throttle — avoid abrupt deceleration</a:t>
            </a:r>
          </a:p>
          <a:p>
            <a:pPr lvl="1"/>
            <a:r>
              <a:rPr lang="en-US" sz="1600" dirty="0">
                <a:solidFill>
                  <a:schemeClr val="bg1"/>
                </a:solidFill>
              </a:rPr>
              <a:t>Trim the bow down slightly as speed decreases</a:t>
            </a:r>
          </a:p>
          <a:p>
            <a:pPr lvl="1"/>
            <a:r>
              <a:rPr lang="en-US" sz="1600" dirty="0">
                <a:solidFill>
                  <a:schemeClr val="bg1"/>
                </a:solidFill>
              </a:rPr>
              <a:t>Remain in gear through the deceleration — do not shift to neutral</a:t>
            </a:r>
          </a:p>
          <a:p>
            <a:pPr lvl="1"/>
            <a:r>
              <a:rPr lang="en-US" sz="1600" dirty="0">
                <a:solidFill>
                  <a:schemeClr val="bg1"/>
                </a:solidFill>
              </a:rPr>
              <a:t>Monitor wake — ensure it does not overtake the stern</a:t>
            </a:r>
          </a:p>
          <a:p>
            <a:pPr lvl="1"/>
            <a:r>
              <a:rPr lang="en-US" sz="1600" dirty="0">
                <a:solidFill>
                  <a:schemeClr val="bg1"/>
                </a:solidFill>
              </a:rPr>
              <a:t>Warn passengers before beginning deceleration</a:t>
            </a:r>
          </a:p>
          <a:p>
            <a:endParaRPr lang="en-US" sz="1600" dirty="0">
              <a:solidFill>
                <a:schemeClr val="bg1"/>
              </a:solidFill>
            </a:endParaRPr>
          </a:p>
          <a:p>
            <a:r>
              <a:rPr lang="en-US" sz="1600" b="1" dirty="0">
                <a:solidFill>
                  <a:schemeClr val="bg1"/>
                </a:solidFill>
              </a:rPr>
              <a:t>Target</a:t>
            </a:r>
          </a:p>
          <a:p>
            <a:pPr lvl="1"/>
            <a:r>
              <a:rPr lang="en-US" sz="1600" dirty="0">
                <a:solidFill>
                  <a:schemeClr val="bg1"/>
                </a:solidFill>
              </a:rPr>
              <a:t>Come to a complete stop within five boat lengths from </a:t>
            </a:r>
            <a:r>
              <a:rPr lang="en-US" sz="1600" dirty="0" err="1">
                <a:solidFill>
                  <a:schemeClr val="bg1"/>
                </a:solidFill>
              </a:rPr>
              <a:t>planing</a:t>
            </a:r>
            <a:r>
              <a:rPr lang="en-US" sz="1600" dirty="0">
                <a:solidFill>
                  <a:schemeClr val="bg1"/>
                </a:solidFill>
              </a:rPr>
              <a:t> speed</a:t>
            </a:r>
          </a:p>
          <a:p>
            <a:pPr lvl="1"/>
            <a:r>
              <a:rPr lang="en-US" sz="1600" dirty="0">
                <a:solidFill>
                  <a:schemeClr val="bg1"/>
                </a:solidFill>
              </a:rPr>
              <a:t>Maintain control and passenger comfort throughout</a:t>
            </a:r>
          </a:p>
          <a:p>
            <a:endParaRPr lang="en-US" sz="1600" dirty="0">
              <a:solidFill>
                <a:schemeClr val="bg1"/>
              </a:solidFill>
            </a:endParaRPr>
          </a:p>
          <a:p>
            <a:r>
              <a:rPr lang="en-US" sz="1600" b="1" dirty="0">
                <a:solidFill>
                  <a:schemeClr val="bg1"/>
                </a:solidFill>
              </a:rPr>
              <a:t>Key Factors</a:t>
            </a:r>
          </a:p>
          <a:p>
            <a:pPr lvl="1"/>
            <a:r>
              <a:rPr lang="en-US" sz="1600" dirty="0">
                <a:solidFill>
                  <a:schemeClr val="bg1"/>
                </a:solidFill>
              </a:rPr>
              <a:t>Sea state and wind affect stopping distance — plan ahead</a:t>
            </a:r>
          </a:p>
          <a:p>
            <a:pPr lvl="1"/>
            <a:r>
              <a:rPr lang="en-US" sz="1600" dirty="0">
                <a:solidFill>
                  <a:schemeClr val="bg1"/>
                </a:solidFill>
              </a:rPr>
              <a:t>Heavier loads require more distance — adjust early</a:t>
            </a:r>
          </a:p>
          <a:p>
            <a:pPr lvl="1"/>
            <a:r>
              <a:rPr lang="en-US" sz="1600" dirty="0">
                <a:solidFill>
                  <a:schemeClr val="bg1"/>
                </a:solidFill>
              </a:rPr>
              <a:t>Keep hands on wheel and eyes forward throughout</a:t>
            </a:r>
          </a:p>
        </p:txBody>
      </p:sp>
    </p:spTree>
    <p:extLst>
      <p:ext uri="{BB962C8B-B14F-4D97-AF65-F5344CB8AC3E}">
        <p14:creationId xmlns:p14="http://schemas.microsoft.com/office/powerpoint/2010/main" val="15694076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E14B6F4-9D35-BB1B-80A8-734335D2E1A1}"/>
            </a:ext>
          </a:extLst>
        </p:cNvPr>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0D075DDC-1C4F-5FC8-3939-A8B0365C7B1B}"/>
              </a:ext>
            </a:extLst>
          </p:cNvPr>
          <p:cNvSpPr>
            <a:spLocks noGrp="1"/>
          </p:cNvSpPr>
          <p:nvPr>
            <p:ph type="sldNum" sz="quarter" idx="12"/>
          </p:nvPr>
        </p:nvSpPr>
        <p:spPr/>
        <p:txBody>
          <a:bodyPr/>
          <a:lstStyle/>
          <a:p>
            <a:fld id="{7905861C-E3E7-482F-A3A4-052BA7958943}" type="slidenum">
              <a:rPr lang="en-US" smtClean="0"/>
              <a:pPr/>
              <a:t>73</a:t>
            </a:fld>
            <a:endParaRPr lang="en-US" dirty="0"/>
          </a:p>
        </p:txBody>
      </p:sp>
      <p:sp>
        <p:nvSpPr>
          <p:cNvPr id="4" name="Title 3">
            <a:extLst>
              <a:ext uri="{FF2B5EF4-FFF2-40B4-BE49-F238E27FC236}">
                <a16:creationId xmlns:a16="http://schemas.microsoft.com/office/drawing/2014/main" id="{F2060A1C-8DD3-13B1-7286-8B0D6C8311AD}"/>
              </a:ext>
            </a:extLst>
          </p:cNvPr>
          <p:cNvSpPr>
            <a:spLocks noGrp="1"/>
          </p:cNvSpPr>
          <p:nvPr>
            <p:ph type="title"/>
          </p:nvPr>
        </p:nvSpPr>
        <p:spPr/>
        <p:txBody>
          <a:bodyPr/>
          <a:lstStyle/>
          <a:p>
            <a:pPr algn="ctr"/>
            <a:r>
              <a:rPr lang="en-US" dirty="0">
                <a:solidFill>
                  <a:srgbClr val="FFFF00"/>
                </a:solidFill>
              </a:rPr>
              <a:t>Slalom Replacement Strategy</a:t>
            </a:r>
          </a:p>
        </p:txBody>
      </p:sp>
      <p:sp>
        <p:nvSpPr>
          <p:cNvPr id="5" name="Content Placeholder 4">
            <a:extLst>
              <a:ext uri="{FF2B5EF4-FFF2-40B4-BE49-F238E27FC236}">
                <a16:creationId xmlns:a16="http://schemas.microsoft.com/office/drawing/2014/main" id="{198BB063-5C9B-7555-D01F-82EE081A1C19}"/>
              </a:ext>
            </a:extLst>
          </p:cNvPr>
          <p:cNvSpPr>
            <a:spLocks noGrp="1"/>
          </p:cNvSpPr>
          <p:nvPr>
            <p:ph idx="1"/>
          </p:nvPr>
        </p:nvSpPr>
        <p:spPr>
          <a:xfrm>
            <a:off x="457200" y="1676400"/>
            <a:ext cx="8229600" cy="4389120"/>
          </a:xfrm>
        </p:spPr>
        <p:txBody>
          <a:bodyPr>
            <a:noAutofit/>
          </a:bodyPr>
          <a:lstStyle/>
          <a:p>
            <a:pPr marL="0" indent="0">
              <a:buNone/>
            </a:pPr>
            <a:r>
              <a:rPr lang="en-US" sz="1600" b="1" dirty="0">
                <a:solidFill>
                  <a:schemeClr val="bg1"/>
                </a:solidFill>
              </a:rPr>
              <a:t>Key Skills Covered Under This Standard</a:t>
            </a:r>
          </a:p>
          <a:p>
            <a:r>
              <a:rPr lang="en-US" sz="1600" b="1" dirty="0">
                <a:solidFill>
                  <a:schemeClr val="bg1"/>
                </a:solidFill>
              </a:rPr>
              <a:t>Safe speed and throttle control</a:t>
            </a:r>
          </a:p>
          <a:p>
            <a:r>
              <a:rPr lang="en-US" sz="1600" b="1" dirty="0">
                <a:solidFill>
                  <a:schemeClr val="bg1"/>
                </a:solidFill>
              </a:rPr>
              <a:t>Turning techniques and the impact of speed and environmental conditions</a:t>
            </a:r>
          </a:p>
          <a:p>
            <a:r>
              <a:rPr lang="en-US" sz="1600" b="1" dirty="0">
                <a:solidFill>
                  <a:schemeClr val="bg1"/>
                </a:solidFill>
              </a:rPr>
              <a:t>Understanding the boat's handling characteristics</a:t>
            </a:r>
          </a:p>
          <a:p>
            <a:r>
              <a:rPr lang="en-US" sz="1600" b="1" dirty="0">
                <a:solidFill>
                  <a:schemeClr val="bg1"/>
                </a:solidFill>
              </a:rPr>
              <a:t>Emergency procedures</a:t>
            </a:r>
          </a:p>
          <a:p>
            <a:endParaRPr lang="en-US" sz="1600" b="1" dirty="0">
              <a:solidFill>
                <a:schemeClr val="bg1"/>
              </a:solidFill>
            </a:endParaRPr>
          </a:p>
          <a:p>
            <a:pPr marL="0" indent="0">
              <a:buNone/>
            </a:pPr>
            <a:r>
              <a:rPr lang="en-US" sz="1600" b="1" dirty="0">
                <a:solidFill>
                  <a:schemeClr val="bg1"/>
                </a:solidFill>
              </a:rPr>
              <a:t>Considerations for 45-Degree Turns in Small Powerboats</a:t>
            </a:r>
          </a:p>
          <a:p>
            <a:r>
              <a:rPr lang="en-US" sz="1600" b="1" dirty="0">
                <a:solidFill>
                  <a:schemeClr val="bg1"/>
                </a:solidFill>
              </a:rPr>
              <a:t>Speed-to-Turn Ratio: Maintaining a safe speed to avoid excessive G-forces and potential loss of control</a:t>
            </a:r>
          </a:p>
          <a:p>
            <a:r>
              <a:rPr lang="en-US" sz="1600" b="1" dirty="0">
                <a:solidFill>
                  <a:schemeClr val="bg1"/>
                </a:solidFill>
              </a:rPr>
              <a:t>Hull Design: The boat's hull shape affects stability during sharp turns</a:t>
            </a:r>
          </a:p>
          <a:p>
            <a:r>
              <a:rPr lang="en-US" sz="1600" b="1" dirty="0">
                <a:solidFill>
                  <a:schemeClr val="bg1"/>
                </a:solidFill>
              </a:rPr>
              <a:t>Weight Distribution: Proper loading and balancing to ensure control and stability</a:t>
            </a:r>
          </a:p>
          <a:p>
            <a:r>
              <a:rPr lang="en-US" sz="1600" b="1" dirty="0">
                <a:solidFill>
                  <a:schemeClr val="bg1"/>
                </a:solidFill>
              </a:rPr>
              <a:t>Steering System Compliance: Ensuring hydraulic or mechanical steering systems meet ABYC or ISO requirements</a:t>
            </a:r>
          </a:p>
          <a:p>
            <a:r>
              <a:rPr lang="en-US" sz="1600" b="1" dirty="0">
                <a:solidFill>
                  <a:schemeClr val="bg1"/>
                </a:solidFill>
              </a:rPr>
              <a:t>Operator Training: Following best practices for safe maneuvering</a:t>
            </a:r>
          </a:p>
          <a:p>
            <a:endParaRPr lang="en-US" sz="1600" b="1" dirty="0">
              <a:solidFill>
                <a:schemeClr val="bg1"/>
              </a:solidFill>
            </a:endParaRPr>
          </a:p>
        </p:txBody>
      </p:sp>
    </p:spTree>
    <p:extLst>
      <p:ext uri="{BB962C8B-B14F-4D97-AF65-F5344CB8AC3E}">
        <p14:creationId xmlns:p14="http://schemas.microsoft.com/office/powerpoint/2010/main" val="8215510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7905861C-E3E7-482F-A3A4-052BA7958943}" type="slidenum">
              <a:rPr lang="en-US" smtClean="0"/>
              <a:pPr/>
              <a:t>74</a:t>
            </a:fld>
            <a:endParaRPr lang="en-US" dirty="0"/>
          </a:p>
        </p:txBody>
      </p:sp>
      <p:sp>
        <p:nvSpPr>
          <p:cNvPr id="4" name="Title 3"/>
          <p:cNvSpPr>
            <a:spLocks noGrp="1"/>
          </p:cNvSpPr>
          <p:nvPr>
            <p:ph type="title"/>
          </p:nvPr>
        </p:nvSpPr>
        <p:spPr/>
        <p:txBody>
          <a:bodyPr>
            <a:normAutofit fontScale="90000"/>
          </a:bodyPr>
          <a:lstStyle/>
          <a:p>
            <a:pPr algn="ctr"/>
            <a:r>
              <a:rPr lang="en-US" dirty="0">
                <a:solidFill>
                  <a:srgbClr val="FFFF00"/>
                </a:solidFill>
              </a:rPr>
              <a:t>Arrive and Depart From a Mooring</a:t>
            </a:r>
          </a:p>
        </p:txBody>
      </p:sp>
      <p:sp>
        <p:nvSpPr>
          <p:cNvPr id="5" name="Content Placeholder 4"/>
          <p:cNvSpPr>
            <a:spLocks noGrp="1"/>
          </p:cNvSpPr>
          <p:nvPr>
            <p:ph idx="1"/>
          </p:nvPr>
        </p:nvSpPr>
        <p:spPr>
          <a:xfrm>
            <a:off x="457200" y="1371600"/>
            <a:ext cx="5273040" cy="3733800"/>
          </a:xfrm>
        </p:spPr>
        <p:txBody>
          <a:bodyPr>
            <a:normAutofit fontScale="85000" lnSpcReduction="20000"/>
          </a:bodyPr>
          <a:lstStyle/>
          <a:p>
            <a:pPr marL="0" indent="0">
              <a:buNone/>
            </a:pPr>
            <a:r>
              <a:rPr lang="en-US" dirty="0">
                <a:solidFill>
                  <a:srgbClr val="FFFF00"/>
                </a:solidFill>
              </a:rPr>
              <a:t>Arrive at the mooring:</a:t>
            </a:r>
          </a:p>
          <a:p>
            <a:pPr>
              <a:buClr>
                <a:schemeClr val="accent1"/>
              </a:buClr>
            </a:pPr>
            <a:r>
              <a:rPr lang="en-US" dirty="0">
                <a:solidFill>
                  <a:schemeClr val="bg1"/>
                </a:solidFill>
              </a:rPr>
              <a:t>Approach the mooring from downwind</a:t>
            </a:r>
          </a:p>
          <a:p>
            <a:pPr>
              <a:buClr>
                <a:schemeClr val="accent1"/>
              </a:buClr>
            </a:pPr>
            <a:r>
              <a:rPr lang="en-US" dirty="0">
                <a:solidFill>
                  <a:schemeClr val="bg1"/>
                </a:solidFill>
              </a:rPr>
              <a:t>Use intermittent throttle to reduce speed</a:t>
            </a:r>
          </a:p>
          <a:p>
            <a:pPr>
              <a:buClr>
                <a:schemeClr val="accent1"/>
              </a:buClr>
            </a:pPr>
            <a:r>
              <a:rPr lang="en-US" dirty="0">
                <a:solidFill>
                  <a:schemeClr val="bg1"/>
                </a:solidFill>
              </a:rPr>
              <a:t>Bring the boat to a stop just as the mooring is reached</a:t>
            </a:r>
          </a:p>
          <a:p>
            <a:pPr>
              <a:buClr>
                <a:schemeClr val="accent1"/>
              </a:buClr>
            </a:pPr>
            <a:r>
              <a:rPr lang="en-US" dirty="0">
                <a:solidFill>
                  <a:schemeClr val="bg1"/>
                </a:solidFill>
              </a:rPr>
              <a:t>Use the boat hook to reach the buoy</a:t>
            </a:r>
          </a:p>
          <a:p>
            <a:pPr marL="0" indent="0">
              <a:buNone/>
            </a:pPr>
            <a:r>
              <a:rPr lang="en-US" dirty="0">
                <a:solidFill>
                  <a:schemeClr val="bg1"/>
                </a:solidFill>
              </a:rPr>
              <a:t>Depart the mooring:</a:t>
            </a:r>
          </a:p>
          <a:p>
            <a:pPr>
              <a:buClr>
                <a:schemeClr val="accent1"/>
              </a:buClr>
            </a:pPr>
            <a:r>
              <a:rPr lang="en-US" dirty="0">
                <a:solidFill>
                  <a:schemeClr val="bg1"/>
                </a:solidFill>
              </a:rPr>
              <a:t>Release from the mooring</a:t>
            </a:r>
          </a:p>
          <a:p>
            <a:pPr>
              <a:buClr>
                <a:schemeClr val="accent1"/>
              </a:buClr>
            </a:pPr>
            <a:r>
              <a:rPr lang="en-US" dirty="0">
                <a:solidFill>
                  <a:schemeClr val="bg1"/>
                </a:solidFill>
              </a:rPr>
              <a:t>Back away slowly, or let the wind swing the bow downwind and depart</a:t>
            </a:r>
          </a:p>
          <a:p>
            <a:endParaRPr lang="en-US" dirty="0"/>
          </a:p>
          <a:p>
            <a:pPr marL="0" indent="0">
              <a:buNone/>
            </a:pPr>
            <a:endParaRPr lang="en-US" dirty="0"/>
          </a:p>
          <a:p>
            <a:pPr marL="0" indent="0">
              <a:buNone/>
            </a:pPr>
            <a:endParaRPr lang="en-US" dirty="0"/>
          </a:p>
        </p:txBody>
      </p:sp>
      <p:sp>
        <p:nvSpPr>
          <p:cNvPr id="6" name="Rounded Rectangle 5"/>
          <p:cNvSpPr/>
          <p:nvPr/>
        </p:nvSpPr>
        <p:spPr>
          <a:xfrm>
            <a:off x="304800" y="5257800"/>
            <a:ext cx="8482149" cy="12192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rPr>
              <a:t>Hint:  If the wind is strong, approach the buoy at a slight angle to the wind on the upwind side.  As the boat comes to a stop, the bow will swing to the buoy.</a:t>
            </a:r>
            <a:endParaRPr lang="en-US" sz="2400" b="1" u="sng" dirty="0">
              <a:solidFill>
                <a:schemeClr val="bg1"/>
              </a:solidFill>
            </a:endParaRPr>
          </a:p>
        </p:txBody>
      </p:sp>
      <p:sp>
        <p:nvSpPr>
          <p:cNvPr id="7" name="Rectangle 6"/>
          <p:cNvSpPr/>
          <p:nvPr/>
        </p:nvSpPr>
        <p:spPr>
          <a:xfrm>
            <a:off x="5715000" y="1524000"/>
            <a:ext cx="3124200" cy="3576828"/>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774421" y="2531379"/>
            <a:ext cx="3142518" cy="1737360"/>
          </a:xfrm>
          <a:prstGeom prst="rect">
            <a:avLst/>
          </a:prstGeom>
        </p:spPr>
      </p:pic>
      <p:cxnSp>
        <p:nvCxnSpPr>
          <p:cNvPr id="9" name="Straight Arrow Connector 8"/>
          <p:cNvCxnSpPr>
            <a:stCxn id="8" idx="1"/>
          </p:cNvCxnSpPr>
          <p:nvPr/>
        </p:nvCxnSpPr>
        <p:spPr>
          <a:xfrm flipV="1">
            <a:off x="7345680" y="4241881"/>
            <a:ext cx="0" cy="729437"/>
          </a:xfrm>
          <a:prstGeom prst="straightConnector1">
            <a:avLst/>
          </a:pr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239000" y="1676400"/>
            <a:ext cx="18288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11375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Slide Number Placeholder 15"/>
          <p:cNvSpPr>
            <a:spLocks noGrp="1"/>
          </p:cNvSpPr>
          <p:nvPr>
            <p:ph type="sldNum" sz="quarter" idx="12"/>
          </p:nvPr>
        </p:nvSpPr>
        <p:spPr/>
        <p:txBody>
          <a:bodyPr/>
          <a:lstStyle/>
          <a:p>
            <a:fld id="{7905861C-E3E7-482F-A3A4-052BA7958943}" type="slidenum">
              <a:rPr lang="en-US" smtClean="0"/>
              <a:pPr/>
              <a:t>75</a:t>
            </a:fld>
            <a:endParaRPr lang="en-US" dirty="0"/>
          </a:p>
        </p:txBody>
      </p:sp>
      <p:sp>
        <p:nvSpPr>
          <p:cNvPr id="4" name="Title 3"/>
          <p:cNvSpPr>
            <a:spLocks noGrp="1"/>
          </p:cNvSpPr>
          <p:nvPr>
            <p:ph type="title"/>
          </p:nvPr>
        </p:nvSpPr>
        <p:spPr/>
        <p:txBody>
          <a:bodyPr/>
          <a:lstStyle/>
          <a:p>
            <a:pPr algn="ctr"/>
            <a:r>
              <a:rPr lang="en-US" dirty="0">
                <a:solidFill>
                  <a:srgbClr val="FFFF00"/>
                </a:solidFill>
              </a:rPr>
              <a:t>Holding Position</a:t>
            </a:r>
          </a:p>
        </p:txBody>
      </p:sp>
      <p:sp>
        <p:nvSpPr>
          <p:cNvPr id="5" name="Content Placeholder 4"/>
          <p:cNvSpPr>
            <a:spLocks noGrp="1"/>
          </p:cNvSpPr>
          <p:nvPr>
            <p:ph idx="1"/>
          </p:nvPr>
        </p:nvSpPr>
        <p:spPr>
          <a:xfrm>
            <a:off x="457200" y="1447800"/>
            <a:ext cx="4942290" cy="3962400"/>
          </a:xfrm>
        </p:spPr>
        <p:txBody>
          <a:bodyPr>
            <a:normAutofit fontScale="92500" lnSpcReduction="20000"/>
          </a:bodyPr>
          <a:lstStyle/>
          <a:p>
            <a:pPr>
              <a:buClr>
                <a:schemeClr val="accent1"/>
              </a:buClr>
            </a:pPr>
            <a:r>
              <a:rPr lang="en-US" dirty="0">
                <a:solidFill>
                  <a:schemeClr val="bg1"/>
                </a:solidFill>
              </a:rPr>
              <a:t>Use a buoy or other fixed item as a point of reference</a:t>
            </a:r>
          </a:p>
          <a:p>
            <a:pPr>
              <a:buClr>
                <a:schemeClr val="accent1"/>
              </a:buClr>
            </a:pPr>
            <a:r>
              <a:rPr lang="en-US" dirty="0">
                <a:solidFill>
                  <a:schemeClr val="bg1"/>
                </a:solidFill>
              </a:rPr>
              <a:t>Identify the point on the horizon the wind is coming from</a:t>
            </a:r>
          </a:p>
          <a:p>
            <a:pPr>
              <a:buClr>
                <a:schemeClr val="accent1"/>
              </a:buClr>
            </a:pPr>
            <a:r>
              <a:rPr lang="en-US" dirty="0">
                <a:solidFill>
                  <a:schemeClr val="bg1"/>
                </a:solidFill>
              </a:rPr>
              <a:t>Use the momentary throttle and steering to maintain position</a:t>
            </a:r>
          </a:p>
          <a:p>
            <a:pPr>
              <a:buClr>
                <a:schemeClr val="accent1"/>
              </a:buClr>
            </a:pPr>
            <a:r>
              <a:rPr lang="en-US" dirty="0">
                <a:solidFill>
                  <a:schemeClr val="bg1"/>
                </a:solidFill>
              </a:rPr>
              <a:t>Bow into the wind - swing the stern side to side to maintain the heading </a:t>
            </a:r>
          </a:p>
          <a:p>
            <a:pPr>
              <a:buClr>
                <a:schemeClr val="accent1"/>
              </a:buClr>
            </a:pPr>
            <a:r>
              <a:rPr lang="en-US" dirty="0">
                <a:solidFill>
                  <a:schemeClr val="bg1"/>
                </a:solidFill>
              </a:rPr>
              <a:t>Stern into the wind – point the drive directly at the wind and use momentary reverse </a:t>
            </a:r>
          </a:p>
        </p:txBody>
      </p:sp>
      <p:sp>
        <p:nvSpPr>
          <p:cNvPr id="6" name="Rounded Rectangle 5"/>
          <p:cNvSpPr/>
          <p:nvPr/>
        </p:nvSpPr>
        <p:spPr>
          <a:xfrm>
            <a:off x="457200" y="5562600"/>
            <a:ext cx="8229600" cy="914400"/>
          </a:xfrm>
          <a:prstGeom prst="roundRect">
            <a:avLst/>
          </a:prstGeom>
          <a:solidFill>
            <a:srgbClr val="009AC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solidFill>
                  <a:schemeClr val="bg1"/>
                </a:solidFill>
              </a:rPr>
              <a:t>It is usually much easier to hold position stern into the wind, unless the waves are lapping over the stern.</a:t>
            </a:r>
            <a:endParaRPr lang="en-US" sz="2400" b="1" u="sng" dirty="0">
              <a:solidFill>
                <a:schemeClr val="bg1"/>
              </a:solidFill>
            </a:endParaRPr>
          </a:p>
        </p:txBody>
      </p:sp>
      <p:sp>
        <p:nvSpPr>
          <p:cNvPr id="7" name="Rectangle 6"/>
          <p:cNvSpPr/>
          <p:nvPr/>
        </p:nvSpPr>
        <p:spPr>
          <a:xfrm>
            <a:off x="5562600" y="1447800"/>
            <a:ext cx="3124200" cy="3957828"/>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24080" y="3111387"/>
            <a:ext cx="2194560" cy="1213277"/>
          </a:xfrm>
          <a:prstGeom prst="rect">
            <a:avLst/>
          </a:prstGeom>
        </p:spPr>
      </p:pic>
      <p:sp>
        <p:nvSpPr>
          <p:cNvPr id="10" name="Oval 9"/>
          <p:cNvSpPr/>
          <p:nvPr/>
        </p:nvSpPr>
        <p:spPr>
          <a:xfrm>
            <a:off x="7124700" y="3269688"/>
            <a:ext cx="18288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6705600" y="1600200"/>
            <a:ext cx="1010730" cy="1143000"/>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32170" y="2683114"/>
            <a:ext cx="2194560" cy="1213277"/>
          </a:xfrm>
          <a:prstGeom prst="rect">
            <a:avLst/>
          </a:prstGeom>
        </p:spPr>
      </p:pic>
    </p:spTree>
    <p:extLst>
      <p:ext uri="{BB962C8B-B14F-4D97-AF65-F5344CB8AC3E}">
        <p14:creationId xmlns:p14="http://schemas.microsoft.com/office/powerpoint/2010/main" val="1524582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6324600" y="685800"/>
            <a:ext cx="2362201" cy="5791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lide Number Placeholder 21"/>
          <p:cNvSpPr>
            <a:spLocks noGrp="1"/>
          </p:cNvSpPr>
          <p:nvPr>
            <p:ph type="sldNum" sz="quarter" idx="12"/>
          </p:nvPr>
        </p:nvSpPr>
        <p:spPr/>
        <p:txBody>
          <a:bodyPr/>
          <a:lstStyle/>
          <a:p>
            <a:fld id="{7905861C-E3E7-482F-A3A4-052BA7958943}" type="slidenum">
              <a:rPr lang="en-US" smtClean="0"/>
              <a:pPr/>
              <a:t>76</a:t>
            </a:fld>
            <a:endParaRPr lang="en-US" dirty="0"/>
          </a:p>
        </p:txBody>
      </p:sp>
      <p:sp>
        <p:nvSpPr>
          <p:cNvPr id="4" name="Title 3"/>
          <p:cNvSpPr>
            <a:spLocks noGrp="1"/>
          </p:cNvSpPr>
          <p:nvPr>
            <p:ph type="title"/>
          </p:nvPr>
        </p:nvSpPr>
        <p:spPr/>
        <p:txBody>
          <a:bodyPr/>
          <a:lstStyle/>
          <a:p>
            <a:r>
              <a:rPr lang="en-US" dirty="0">
                <a:solidFill>
                  <a:srgbClr val="FFFF00"/>
                </a:solidFill>
              </a:rPr>
              <a:t>	    Steering a Range</a:t>
            </a:r>
          </a:p>
        </p:txBody>
      </p:sp>
      <p:sp>
        <p:nvSpPr>
          <p:cNvPr id="5" name="Content Placeholder 4"/>
          <p:cNvSpPr>
            <a:spLocks noGrp="1"/>
          </p:cNvSpPr>
          <p:nvPr>
            <p:ph idx="1"/>
          </p:nvPr>
        </p:nvSpPr>
        <p:spPr>
          <a:xfrm>
            <a:off x="457200" y="1981200"/>
            <a:ext cx="5410200" cy="4389120"/>
          </a:xfrm>
        </p:spPr>
        <p:txBody>
          <a:bodyPr>
            <a:normAutofit fontScale="92500" lnSpcReduction="20000"/>
          </a:bodyPr>
          <a:lstStyle/>
          <a:p>
            <a:pPr>
              <a:buClr>
                <a:srgbClr val="0070C0"/>
              </a:buClr>
            </a:pPr>
            <a:r>
              <a:rPr lang="en-US" dirty="0">
                <a:solidFill>
                  <a:schemeClr val="bg1"/>
                </a:solidFill>
              </a:rPr>
              <a:t>Use two buoys or fixed objects as a visual range</a:t>
            </a:r>
          </a:p>
          <a:p>
            <a:pPr>
              <a:buClr>
                <a:srgbClr val="0070C0"/>
              </a:buClr>
            </a:pPr>
            <a:r>
              <a:rPr lang="en-US" dirty="0">
                <a:solidFill>
                  <a:schemeClr val="bg1"/>
                </a:solidFill>
              </a:rPr>
              <a:t>Accelerate to above idle speed, but not on plane</a:t>
            </a:r>
          </a:p>
          <a:p>
            <a:pPr>
              <a:buClr>
                <a:srgbClr val="0070C0"/>
              </a:buClr>
            </a:pPr>
            <a:r>
              <a:rPr lang="en-US" dirty="0">
                <a:solidFill>
                  <a:schemeClr val="bg1"/>
                </a:solidFill>
              </a:rPr>
              <a:t>Follow the range in </a:t>
            </a:r>
          </a:p>
          <a:p>
            <a:pPr lvl="1">
              <a:buClr>
                <a:srgbClr val="0070C0"/>
              </a:buClr>
            </a:pPr>
            <a:r>
              <a:rPr lang="en-US" dirty="0">
                <a:solidFill>
                  <a:schemeClr val="bg1"/>
                </a:solidFill>
              </a:rPr>
              <a:t>Steer towards the nearest marker to bring the boat onto the range line</a:t>
            </a:r>
          </a:p>
          <a:p>
            <a:pPr>
              <a:buClr>
                <a:srgbClr val="0070C0"/>
              </a:buClr>
            </a:pPr>
            <a:r>
              <a:rPr lang="en-US" dirty="0">
                <a:solidFill>
                  <a:schemeClr val="bg1"/>
                </a:solidFill>
              </a:rPr>
              <a:t>Follow the range out</a:t>
            </a:r>
          </a:p>
          <a:p>
            <a:pPr lvl="1"/>
            <a:r>
              <a:rPr lang="en-US" dirty="0">
                <a:solidFill>
                  <a:schemeClr val="bg1"/>
                </a:solidFill>
              </a:rPr>
              <a:t>Look back at the range to observe the line, then pick a forward target for a heading </a:t>
            </a:r>
          </a:p>
          <a:p>
            <a:pPr lvl="1"/>
            <a:r>
              <a:rPr lang="en-US" dirty="0">
                <a:solidFill>
                  <a:schemeClr val="bg1"/>
                </a:solidFill>
              </a:rPr>
              <a:t>Look back frequently, and adjust your heading as necessary </a:t>
            </a:r>
          </a:p>
        </p:txBody>
      </p:sp>
      <p:sp>
        <p:nvSpPr>
          <p:cNvPr id="6" name="Oval 5"/>
          <p:cNvSpPr/>
          <p:nvPr/>
        </p:nvSpPr>
        <p:spPr>
          <a:xfrm>
            <a:off x="7010400" y="838200"/>
            <a:ext cx="18288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6979920" y="1609720"/>
            <a:ext cx="18288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57871" y="4914363"/>
            <a:ext cx="826979" cy="457200"/>
          </a:xfrm>
          <a:prstGeom prst="rect">
            <a:avLst/>
          </a:prstGeom>
        </p:spPr>
      </p:pic>
      <p:cxnSp>
        <p:nvCxnSpPr>
          <p:cNvPr id="11" name="Straight Connector 10"/>
          <p:cNvCxnSpPr/>
          <p:nvPr/>
        </p:nvCxnSpPr>
        <p:spPr>
          <a:xfrm>
            <a:off x="7086600" y="838200"/>
            <a:ext cx="15241" cy="4280983"/>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056119" y="5369220"/>
            <a:ext cx="0" cy="577038"/>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8001000" y="838200"/>
            <a:ext cx="15240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053795" y="1631706"/>
            <a:ext cx="182880" cy="182880"/>
          </a:xfrm>
          <a:prstGeom prst="ellipse">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a:stCxn id="14" idx="7"/>
          </p:cNvCxnSpPr>
          <p:nvPr/>
        </p:nvCxnSpPr>
        <p:spPr>
          <a:xfrm flipH="1">
            <a:off x="8077202" y="864982"/>
            <a:ext cx="53880" cy="5209032"/>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153400" y="2286000"/>
            <a:ext cx="22860" cy="567898"/>
          </a:xfrm>
          <a:prstGeom prst="straightConnector1">
            <a:avLst/>
          </a:prstGeom>
          <a:ln w="76200">
            <a:solidFill>
              <a:srgbClr val="FFC000"/>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39910" y="3232890"/>
            <a:ext cx="826979" cy="457200"/>
          </a:xfrm>
          <a:prstGeom prst="rect">
            <a:avLst/>
          </a:prstGeom>
        </p:spPr>
      </p:pic>
    </p:spTree>
    <p:extLst>
      <p:ext uri="{BB962C8B-B14F-4D97-AF65-F5344CB8AC3E}">
        <p14:creationId xmlns:p14="http://schemas.microsoft.com/office/powerpoint/2010/main" val="31058930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7905861C-E3E7-482F-A3A4-052BA7958943}" type="slidenum">
              <a:rPr lang="en-US" smtClean="0"/>
              <a:pPr/>
              <a:t>77</a:t>
            </a:fld>
            <a:endParaRPr lang="en-US" dirty="0"/>
          </a:p>
        </p:txBody>
      </p:sp>
      <p:sp>
        <p:nvSpPr>
          <p:cNvPr id="4" name="Title 3"/>
          <p:cNvSpPr>
            <a:spLocks noGrp="1"/>
          </p:cNvSpPr>
          <p:nvPr>
            <p:ph type="title"/>
          </p:nvPr>
        </p:nvSpPr>
        <p:spPr/>
        <p:txBody>
          <a:bodyPr/>
          <a:lstStyle/>
          <a:p>
            <a:pPr algn="ctr"/>
            <a:r>
              <a:rPr lang="en-US" dirty="0">
                <a:solidFill>
                  <a:srgbClr val="FFFF00"/>
                </a:solidFill>
              </a:rPr>
              <a:t>Man Overboard</a:t>
            </a:r>
          </a:p>
        </p:txBody>
      </p:sp>
      <p:sp>
        <p:nvSpPr>
          <p:cNvPr id="5" name="Content Placeholder 4"/>
          <p:cNvSpPr>
            <a:spLocks noGrp="1"/>
          </p:cNvSpPr>
          <p:nvPr>
            <p:ph idx="1"/>
          </p:nvPr>
        </p:nvSpPr>
        <p:spPr>
          <a:xfrm>
            <a:off x="457200" y="1600200"/>
            <a:ext cx="5181600" cy="4800600"/>
          </a:xfrm>
        </p:spPr>
        <p:txBody>
          <a:bodyPr>
            <a:normAutofit fontScale="85000" lnSpcReduction="20000"/>
          </a:bodyPr>
          <a:lstStyle/>
          <a:p>
            <a:pPr lvl="0">
              <a:buClr>
                <a:schemeClr val="accent1"/>
              </a:buClr>
            </a:pPr>
            <a:r>
              <a:rPr lang="en-US" dirty="0">
                <a:solidFill>
                  <a:schemeClr val="bg1"/>
                </a:solidFill>
              </a:rPr>
              <a:t>Use a fender or buoy to simulate the man overboard</a:t>
            </a:r>
          </a:p>
          <a:p>
            <a:pPr lvl="0">
              <a:buClr>
                <a:schemeClr val="accent1"/>
              </a:buClr>
            </a:pPr>
            <a:r>
              <a:rPr lang="en-US" dirty="0">
                <a:solidFill>
                  <a:schemeClr val="bg1"/>
                </a:solidFill>
              </a:rPr>
              <a:t>Shout “MAN OVERBOARD!”</a:t>
            </a:r>
          </a:p>
          <a:p>
            <a:pPr lvl="0">
              <a:buClr>
                <a:schemeClr val="accent1"/>
              </a:buClr>
            </a:pPr>
            <a:r>
              <a:rPr lang="en-US" dirty="0">
                <a:solidFill>
                  <a:schemeClr val="bg1"/>
                </a:solidFill>
              </a:rPr>
              <a:t>The helmsman must maintain safe operation and keep a forward lookout</a:t>
            </a:r>
          </a:p>
          <a:p>
            <a:pPr lvl="0">
              <a:buClr>
                <a:schemeClr val="accent1"/>
              </a:buClr>
            </a:pPr>
            <a:r>
              <a:rPr lang="en-US" dirty="0">
                <a:solidFill>
                  <a:schemeClr val="bg1"/>
                </a:solidFill>
              </a:rPr>
              <a:t>Reduce speed, dropping off plane</a:t>
            </a:r>
          </a:p>
          <a:p>
            <a:pPr lvl="0">
              <a:buClr>
                <a:schemeClr val="accent1"/>
              </a:buClr>
            </a:pPr>
            <a:r>
              <a:rPr lang="en-US" dirty="0">
                <a:solidFill>
                  <a:schemeClr val="bg1"/>
                </a:solidFill>
              </a:rPr>
              <a:t>Ask for a spotter</a:t>
            </a:r>
          </a:p>
          <a:p>
            <a:pPr lvl="0">
              <a:buClr>
                <a:schemeClr val="accent1"/>
              </a:buClr>
            </a:pPr>
            <a:r>
              <a:rPr lang="en-US" dirty="0">
                <a:solidFill>
                  <a:schemeClr val="bg1"/>
                </a:solidFill>
              </a:rPr>
              <a:t>The spotter will point to the MOB and move forward into the sight of the helm</a:t>
            </a:r>
          </a:p>
          <a:p>
            <a:pPr lvl="0">
              <a:buClr>
                <a:schemeClr val="accent1"/>
              </a:buClr>
            </a:pPr>
            <a:r>
              <a:rPr lang="en-US" dirty="0">
                <a:solidFill>
                  <a:schemeClr val="bg1"/>
                </a:solidFill>
              </a:rPr>
              <a:t>Initiate a controlled turn in the direction of the MOB</a:t>
            </a:r>
          </a:p>
          <a:p>
            <a:pPr lvl="0">
              <a:buClr>
                <a:schemeClr val="accent1"/>
              </a:buClr>
            </a:pPr>
            <a:r>
              <a:rPr lang="en-US" dirty="0">
                <a:solidFill>
                  <a:schemeClr val="bg1"/>
                </a:solidFill>
              </a:rPr>
              <a:t>Plan the final approach to bring the boat to a stop on the upwind side of the MOB</a:t>
            </a:r>
          </a:p>
        </p:txBody>
      </p:sp>
      <p:sp>
        <p:nvSpPr>
          <p:cNvPr id="6" name="Rectangle 5"/>
          <p:cNvSpPr/>
          <p:nvPr/>
        </p:nvSpPr>
        <p:spPr>
          <a:xfrm>
            <a:off x="5791200" y="1600200"/>
            <a:ext cx="3200399"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16921">
            <a:off x="6841226" y="1944664"/>
            <a:ext cx="2150143" cy="1188720"/>
          </a:xfrm>
          <a:prstGeom prst="rect">
            <a:avLst/>
          </a:prstGeom>
        </p:spPr>
      </p:pic>
      <p:grpSp>
        <p:nvGrpSpPr>
          <p:cNvPr id="2" name="Group 9"/>
          <p:cNvGrpSpPr/>
          <p:nvPr/>
        </p:nvGrpSpPr>
        <p:grpSpPr>
          <a:xfrm rot="1091029">
            <a:off x="6648802" y="5386504"/>
            <a:ext cx="365760" cy="182880"/>
            <a:chOff x="6172200" y="5093876"/>
            <a:chExt cx="1600200" cy="762000"/>
          </a:xfrm>
        </p:grpSpPr>
        <p:sp>
          <p:nvSpPr>
            <p:cNvPr id="8" name="Oval 7"/>
            <p:cNvSpPr/>
            <p:nvPr/>
          </p:nvSpPr>
          <p:spPr>
            <a:xfrm>
              <a:off x="6172200" y="5257800"/>
              <a:ext cx="16002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629399" y="5093876"/>
              <a:ext cx="762000" cy="762000"/>
            </a:xfrm>
            <a:prstGeom prst="ellips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Arc 10"/>
          <p:cNvSpPr/>
          <p:nvPr/>
        </p:nvSpPr>
        <p:spPr>
          <a:xfrm flipH="1">
            <a:off x="6400800" y="2590800"/>
            <a:ext cx="2058471" cy="1981200"/>
          </a:xfrm>
          <a:prstGeom prst="arc">
            <a:avLst>
              <a:gd name="adj1" fmla="val 16542859"/>
              <a:gd name="adj2" fmla="val 0"/>
            </a:avLst>
          </a:prstGeom>
          <a:ln w="7620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2" name="Straight Arrow Connector 11"/>
          <p:cNvCxnSpPr/>
          <p:nvPr/>
        </p:nvCxnSpPr>
        <p:spPr>
          <a:xfrm flipV="1">
            <a:off x="6400800" y="3429000"/>
            <a:ext cx="0" cy="1828800"/>
          </a:xfrm>
          <a:prstGeom prst="straightConnector1">
            <a:avLst/>
          </a:prstGeom>
          <a:ln w="7620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906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Slide Number Placeholder 16"/>
          <p:cNvSpPr>
            <a:spLocks noGrp="1"/>
          </p:cNvSpPr>
          <p:nvPr>
            <p:ph type="sldNum" sz="quarter" idx="12"/>
          </p:nvPr>
        </p:nvSpPr>
        <p:spPr/>
        <p:txBody>
          <a:bodyPr/>
          <a:lstStyle/>
          <a:p>
            <a:fld id="{7905861C-E3E7-482F-A3A4-052BA7958943}" type="slidenum">
              <a:rPr lang="en-US" smtClean="0"/>
              <a:pPr/>
              <a:t>78</a:t>
            </a:fld>
            <a:endParaRPr lang="en-US" dirty="0"/>
          </a:p>
        </p:txBody>
      </p:sp>
      <p:sp>
        <p:nvSpPr>
          <p:cNvPr id="4" name="Title 3"/>
          <p:cNvSpPr>
            <a:spLocks noGrp="1"/>
          </p:cNvSpPr>
          <p:nvPr>
            <p:ph type="title"/>
          </p:nvPr>
        </p:nvSpPr>
        <p:spPr/>
        <p:txBody>
          <a:bodyPr/>
          <a:lstStyle/>
          <a:p>
            <a:pPr algn="ctr"/>
            <a:r>
              <a:rPr lang="en-US" dirty="0">
                <a:solidFill>
                  <a:srgbClr val="FFFF00"/>
                </a:solidFill>
              </a:rPr>
              <a:t>Man Overboard (cont.)</a:t>
            </a:r>
          </a:p>
        </p:txBody>
      </p:sp>
      <p:sp>
        <p:nvSpPr>
          <p:cNvPr id="5" name="Content Placeholder 4"/>
          <p:cNvSpPr>
            <a:spLocks noGrp="1"/>
          </p:cNvSpPr>
          <p:nvPr>
            <p:ph idx="1"/>
          </p:nvPr>
        </p:nvSpPr>
        <p:spPr>
          <a:xfrm>
            <a:off x="457200" y="1676400"/>
            <a:ext cx="5410200" cy="4876800"/>
          </a:xfrm>
        </p:spPr>
        <p:txBody>
          <a:bodyPr>
            <a:normAutofit fontScale="85000" lnSpcReduction="20000"/>
          </a:bodyPr>
          <a:lstStyle/>
          <a:p>
            <a:pPr lvl="0">
              <a:buClr>
                <a:schemeClr val="accent1"/>
              </a:buClr>
            </a:pPr>
            <a:r>
              <a:rPr lang="en-US" dirty="0">
                <a:solidFill>
                  <a:schemeClr val="bg1"/>
                </a:solidFill>
              </a:rPr>
              <a:t>Have the crew ready the boat hook and the throwable device</a:t>
            </a:r>
          </a:p>
          <a:p>
            <a:pPr lvl="0">
              <a:buClr>
                <a:schemeClr val="accent1"/>
              </a:buClr>
            </a:pPr>
            <a:r>
              <a:rPr lang="en-US" dirty="0">
                <a:solidFill>
                  <a:schemeClr val="bg1"/>
                </a:solidFill>
              </a:rPr>
              <a:t>Hold on to the throwable unless it can be delivered effectively to the MOB </a:t>
            </a:r>
          </a:p>
          <a:p>
            <a:pPr lvl="0">
              <a:buClr>
                <a:schemeClr val="accent1"/>
              </a:buClr>
            </a:pPr>
            <a:r>
              <a:rPr lang="en-US" dirty="0">
                <a:solidFill>
                  <a:schemeClr val="bg1"/>
                </a:solidFill>
              </a:rPr>
              <a:t>Approach the MOB slowly using intermittent throttle</a:t>
            </a:r>
          </a:p>
          <a:p>
            <a:pPr lvl="0">
              <a:buClr>
                <a:schemeClr val="accent1"/>
              </a:buClr>
            </a:pPr>
            <a:r>
              <a:rPr lang="en-US" dirty="0">
                <a:solidFill>
                  <a:schemeClr val="bg1"/>
                </a:solidFill>
              </a:rPr>
              <a:t>Bring the boat to a stop along side and upwind of the MOB</a:t>
            </a:r>
          </a:p>
          <a:p>
            <a:pPr lvl="0">
              <a:buClr>
                <a:schemeClr val="accent1"/>
              </a:buClr>
            </a:pPr>
            <a:r>
              <a:rPr lang="en-US" dirty="0">
                <a:solidFill>
                  <a:schemeClr val="bg1"/>
                </a:solidFill>
              </a:rPr>
              <a:t>Retrieve the MOB with the boat hook</a:t>
            </a:r>
          </a:p>
          <a:p>
            <a:pPr lvl="0">
              <a:buClr>
                <a:schemeClr val="accent1"/>
              </a:buClr>
            </a:pPr>
            <a:r>
              <a:rPr lang="en-US" dirty="0">
                <a:solidFill>
                  <a:schemeClr val="bg1"/>
                </a:solidFill>
              </a:rPr>
              <a:t>Once the MOB is secured, turn off the ignition and place the engine in gear </a:t>
            </a:r>
          </a:p>
          <a:p>
            <a:pPr lvl="0">
              <a:buClr>
                <a:schemeClr val="accent1"/>
              </a:buClr>
            </a:pPr>
            <a:r>
              <a:rPr lang="en-US" dirty="0">
                <a:solidFill>
                  <a:schemeClr val="bg1"/>
                </a:solidFill>
              </a:rPr>
              <a:t>Help the MOB aboard the boat if it can be done safely</a:t>
            </a:r>
          </a:p>
          <a:p>
            <a:pPr lvl="0">
              <a:buClr>
                <a:schemeClr val="accent1"/>
              </a:buClr>
            </a:pPr>
            <a:r>
              <a:rPr lang="en-US" dirty="0">
                <a:solidFill>
                  <a:schemeClr val="bg1"/>
                </a:solidFill>
              </a:rPr>
              <a:t>Otherwise secure the MOB to the side of the boat and call for help.</a:t>
            </a:r>
          </a:p>
          <a:p>
            <a:endParaRPr lang="en-US" dirty="0"/>
          </a:p>
        </p:txBody>
      </p:sp>
      <p:sp>
        <p:nvSpPr>
          <p:cNvPr id="8" name="Rectangle 7"/>
          <p:cNvSpPr/>
          <p:nvPr/>
        </p:nvSpPr>
        <p:spPr>
          <a:xfrm>
            <a:off x="5791200" y="1676400"/>
            <a:ext cx="3200399" cy="4648200"/>
          </a:xfrm>
          <a:prstGeom prst="rect">
            <a:avLst/>
          </a:prstGeom>
          <a:solidFill>
            <a:srgbClr val="009AC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561581">
            <a:off x="5786156" y="3872358"/>
            <a:ext cx="2150143" cy="1188720"/>
          </a:xfrm>
          <a:prstGeom prst="rect">
            <a:avLst/>
          </a:prstGeom>
        </p:spPr>
      </p:pic>
      <p:grpSp>
        <p:nvGrpSpPr>
          <p:cNvPr id="2" name="Group 9"/>
          <p:cNvGrpSpPr/>
          <p:nvPr/>
        </p:nvGrpSpPr>
        <p:grpSpPr>
          <a:xfrm rot="1091029">
            <a:off x="6283290" y="4776905"/>
            <a:ext cx="365760" cy="182880"/>
            <a:chOff x="6172200" y="5093876"/>
            <a:chExt cx="1600200" cy="762000"/>
          </a:xfrm>
        </p:grpSpPr>
        <p:sp>
          <p:nvSpPr>
            <p:cNvPr id="11" name="Oval 10"/>
            <p:cNvSpPr/>
            <p:nvPr/>
          </p:nvSpPr>
          <p:spPr>
            <a:xfrm>
              <a:off x="6172200" y="5257800"/>
              <a:ext cx="16002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629399" y="5093876"/>
              <a:ext cx="762000" cy="762000"/>
            </a:xfrm>
            <a:prstGeom prst="ellipse">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Arc 12"/>
          <p:cNvSpPr/>
          <p:nvPr/>
        </p:nvSpPr>
        <p:spPr>
          <a:xfrm flipH="1">
            <a:off x="6733755" y="2640750"/>
            <a:ext cx="2058471" cy="1981200"/>
          </a:xfrm>
          <a:prstGeom prst="arc">
            <a:avLst>
              <a:gd name="adj1" fmla="val 4327117"/>
              <a:gd name="adj2" fmla="val 10939881"/>
            </a:avLst>
          </a:prstGeom>
          <a:ln w="76200">
            <a:solidFill>
              <a:srgbClr val="FFC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Down Arrow 14"/>
          <p:cNvSpPr/>
          <p:nvPr/>
        </p:nvSpPr>
        <p:spPr>
          <a:xfrm rot="835715">
            <a:off x="6675767" y="2194938"/>
            <a:ext cx="1010730" cy="1143000"/>
          </a:xfrm>
          <a:prstGeom prst="downArrow">
            <a:avLst/>
          </a:prstGeom>
          <a:gradFill>
            <a:gsLst>
              <a:gs pos="0">
                <a:schemeClr val="bg2"/>
              </a:gs>
              <a:gs pos="0">
                <a:schemeClr val="bg1"/>
              </a:gs>
              <a:gs pos="96000">
                <a:srgbClr val="009AC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56818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79</a:t>
            </a:fld>
            <a:endParaRPr lang="en-US" dirty="0"/>
          </a:p>
        </p:txBody>
      </p:sp>
      <p:sp>
        <p:nvSpPr>
          <p:cNvPr id="4" name="Title 3"/>
          <p:cNvSpPr>
            <a:spLocks noGrp="1"/>
          </p:cNvSpPr>
          <p:nvPr>
            <p:ph type="title"/>
          </p:nvPr>
        </p:nvSpPr>
        <p:spPr/>
        <p:txBody>
          <a:bodyPr/>
          <a:lstStyle/>
          <a:p>
            <a:pPr algn="ctr"/>
            <a:r>
              <a:rPr lang="en-US" dirty="0">
                <a:solidFill>
                  <a:srgbClr val="FFFF00"/>
                </a:solidFill>
              </a:rPr>
              <a:t>Cleat Hitch</a:t>
            </a:r>
          </a:p>
        </p:txBody>
      </p:sp>
      <p:pic>
        <p:nvPicPr>
          <p:cNvPr id="6" name="Picture 5" descr="radD00DA"/>
          <p:cNvPicPr>
            <a:picLocks noChangeArrowheads="1"/>
          </p:cNvPicPr>
          <p:nvPr/>
        </p:nvPicPr>
        <p:blipFill>
          <a:blip r:embed="rId3" cstate="print"/>
          <a:srcRect/>
          <a:stretch>
            <a:fillRect/>
          </a:stretch>
        </p:blipFill>
        <p:spPr bwMode="auto">
          <a:xfrm>
            <a:off x="284163" y="1371600"/>
            <a:ext cx="1835150" cy="4800600"/>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7" name="Picture 8" descr="radD00DA"/>
          <p:cNvPicPr>
            <a:picLocks noChangeArrowheads="1"/>
          </p:cNvPicPr>
          <p:nvPr/>
        </p:nvPicPr>
        <p:blipFill>
          <a:blip r:embed="rId4" cstate="print"/>
          <a:srcRect/>
          <a:stretch>
            <a:fillRect/>
          </a:stretch>
        </p:blipFill>
        <p:spPr bwMode="auto">
          <a:xfrm>
            <a:off x="7224713" y="1371600"/>
            <a:ext cx="1690687" cy="4333875"/>
          </a:xfrm>
          <a:prstGeom prst="rect">
            <a:avLst/>
          </a:prstGeom>
          <a:noFill/>
          <a:ln w="9525" algn="ctr">
            <a:noFill/>
            <a:miter lim="800000"/>
            <a:headEnd/>
            <a:tailEnd/>
          </a:ln>
          <a:effectLst>
            <a:outerShdw blurRad="50800" dist="38100" dir="2700000" algn="tl" rotWithShape="0">
              <a:prstClr val="black">
                <a:alpha val="40000"/>
              </a:prstClr>
            </a:outerShdw>
          </a:effectLst>
        </p:spPr>
      </p:pic>
      <p:pic>
        <p:nvPicPr>
          <p:cNvPr id="8" name="Picture 22" descr="cleat-2"/>
          <p:cNvPicPr>
            <a:picLocks noChangeAspect="1" noChangeArrowheads="1"/>
          </p:cNvPicPr>
          <p:nvPr/>
        </p:nvPicPr>
        <p:blipFill>
          <a:blip r:embed="rId5" cstate="print"/>
          <a:srcRect/>
          <a:stretch>
            <a:fillRect/>
          </a:stretch>
        </p:blipFill>
        <p:spPr bwMode="auto">
          <a:xfrm>
            <a:off x="2551113" y="1371600"/>
            <a:ext cx="2057400" cy="4419600"/>
          </a:xfrm>
          <a:prstGeom prst="rect">
            <a:avLst/>
          </a:prstGeom>
          <a:noFill/>
          <a:effectLst>
            <a:outerShdw blurRad="50800" dist="38100" dir="2700000" algn="tl" rotWithShape="0">
              <a:prstClr val="black">
                <a:alpha val="40000"/>
              </a:prstClr>
            </a:outerShdw>
          </a:effectLst>
        </p:spPr>
      </p:pic>
      <p:pic>
        <p:nvPicPr>
          <p:cNvPr id="9" name="Picture 24" descr="cleat-3"/>
          <p:cNvPicPr>
            <a:picLocks noChangeAspect="1" noChangeArrowheads="1"/>
          </p:cNvPicPr>
          <p:nvPr/>
        </p:nvPicPr>
        <p:blipFill>
          <a:blip r:embed="rId6" cstate="print"/>
          <a:srcRect/>
          <a:stretch>
            <a:fillRect/>
          </a:stretch>
        </p:blipFill>
        <p:spPr bwMode="auto">
          <a:xfrm>
            <a:off x="5040313" y="1371600"/>
            <a:ext cx="1752600" cy="4419600"/>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121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685800" y="76200"/>
            <a:ext cx="7772400" cy="1362456"/>
          </a:xfrm>
        </p:spPr>
        <p:txBody>
          <a:bodyPr/>
          <a:lstStyle/>
          <a:p>
            <a:pPr algn="ctr"/>
            <a:r>
              <a:rPr lang="en-US" dirty="0">
                <a:solidFill>
                  <a:srgbClr val="FFFF00"/>
                </a:solidFill>
              </a:rPr>
              <a:t>Understanding Boats </a:t>
            </a:r>
          </a:p>
        </p:txBody>
      </p:sp>
      <p:sp>
        <p:nvSpPr>
          <p:cNvPr id="7" name="Text Placeholder 6"/>
          <p:cNvSpPr>
            <a:spLocks noGrp="1"/>
          </p:cNvSpPr>
          <p:nvPr>
            <p:ph type="body" idx="1"/>
          </p:nvPr>
        </p:nvSpPr>
        <p:spPr>
          <a:xfrm>
            <a:off x="533400" y="3048000"/>
            <a:ext cx="7772400" cy="1509712"/>
          </a:xfrm>
        </p:spPr>
        <p:txBody>
          <a:bodyPr/>
          <a:lstStyle/>
          <a:p>
            <a:r>
              <a:rPr lang="en-US" sz="4000" dirty="0"/>
              <a:t>Why do boats behave the way they do?</a:t>
            </a:r>
            <a:endParaRPr lang="en-US" dirty="0"/>
          </a:p>
        </p:txBody>
      </p:sp>
      <p:sp>
        <p:nvSpPr>
          <p:cNvPr id="13" name="Slide Number Placeholder 12"/>
          <p:cNvSpPr>
            <a:spLocks noGrp="1"/>
          </p:cNvSpPr>
          <p:nvPr>
            <p:ph type="sldNum" sz="quarter" idx="12"/>
          </p:nvPr>
        </p:nvSpPr>
        <p:spPr/>
        <p:txBody>
          <a:bodyPr/>
          <a:lstStyle/>
          <a:p>
            <a:fld id="{7905861C-E3E7-482F-A3A4-052BA7958943}" type="slidenum">
              <a:rPr lang="en-US" smtClean="0"/>
              <a:pPr/>
              <a:t>8</a:t>
            </a:fld>
            <a:endParaRPr lang="en-US" dirty="0"/>
          </a:p>
        </p:txBody>
      </p:sp>
    </p:spTree>
    <p:extLst>
      <p:ext uri="{BB962C8B-B14F-4D97-AF65-F5344CB8AC3E}">
        <p14:creationId xmlns:p14="http://schemas.microsoft.com/office/powerpoint/2010/main" val="611352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lide Number Placeholder 12"/>
          <p:cNvSpPr>
            <a:spLocks noGrp="1"/>
          </p:cNvSpPr>
          <p:nvPr>
            <p:ph type="sldNum" sz="quarter" idx="12"/>
          </p:nvPr>
        </p:nvSpPr>
        <p:spPr/>
        <p:txBody>
          <a:bodyPr/>
          <a:lstStyle/>
          <a:p>
            <a:fld id="{7905861C-E3E7-482F-A3A4-052BA7958943}" type="slidenum">
              <a:rPr lang="en-US" smtClean="0"/>
              <a:pPr/>
              <a:t>80</a:t>
            </a:fld>
            <a:endParaRPr lang="en-US" dirty="0"/>
          </a:p>
        </p:txBody>
      </p:sp>
      <p:sp>
        <p:nvSpPr>
          <p:cNvPr id="4" name="Title 3"/>
          <p:cNvSpPr>
            <a:spLocks noGrp="1"/>
          </p:cNvSpPr>
          <p:nvPr>
            <p:ph type="title"/>
          </p:nvPr>
        </p:nvSpPr>
        <p:spPr/>
        <p:txBody>
          <a:bodyPr/>
          <a:lstStyle/>
          <a:p>
            <a:pPr algn="ctr"/>
            <a:r>
              <a:rPr lang="en-US" dirty="0">
                <a:solidFill>
                  <a:srgbClr val="FFFF00"/>
                </a:solidFill>
              </a:rPr>
              <a:t>Line Handling</a:t>
            </a:r>
          </a:p>
        </p:txBody>
      </p:sp>
      <p:pic>
        <p:nvPicPr>
          <p:cNvPr id="6" name="Picture 8" descr="coiling_r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333603"/>
            <a:ext cx="416083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eaving_a_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905000"/>
            <a:ext cx="3118215" cy="413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841967" y="1598674"/>
            <a:ext cx="2074460" cy="584775"/>
          </a:xfrm>
          <a:prstGeom prst="rect">
            <a:avLst/>
          </a:prstGeom>
          <a:noFill/>
        </p:spPr>
        <p:txBody>
          <a:bodyPr wrap="square" rtlCol="0">
            <a:spAutoFit/>
          </a:bodyPr>
          <a:lstStyle/>
          <a:p>
            <a:r>
              <a:rPr lang="en-US" sz="3200" dirty="0">
                <a:solidFill>
                  <a:schemeClr val="bg1"/>
                </a:solidFill>
                <a:latin typeface="+mn-lt"/>
              </a:rPr>
              <a:t>Coiling</a:t>
            </a:r>
          </a:p>
        </p:txBody>
      </p:sp>
      <p:sp>
        <p:nvSpPr>
          <p:cNvPr id="9" name="TextBox 8"/>
          <p:cNvSpPr txBox="1"/>
          <p:nvPr/>
        </p:nvSpPr>
        <p:spPr>
          <a:xfrm>
            <a:off x="5867400" y="1295400"/>
            <a:ext cx="2074460" cy="584775"/>
          </a:xfrm>
          <a:prstGeom prst="rect">
            <a:avLst/>
          </a:prstGeom>
          <a:noFill/>
        </p:spPr>
        <p:txBody>
          <a:bodyPr wrap="square" rtlCol="0">
            <a:spAutoFit/>
          </a:bodyPr>
          <a:lstStyle/>
          <a:p>
            <a:r>
              <a:rPr lang="en-US" sz="3200" dirty="0">
                <a:solidFill>
                  <a:schemeClr val="bg1"/>
                </a:solidFill>
                <a:latin typeface="+mn-lt"/>
              </a:rPr>
              <a:t>Heaving</a:t>
            </a:r>
          </a:p>
        </p:txBody>
      </p:sp>
    </p:spTree>
    <p:extLst>
      <p:ext uri="{BB962C8B-B14F-4D97-AF65-F5344CB8AC3E}">
        <p14:creationId xmlns:p14="http://schemas.microsoft.com/office/powerpoint/2010/main" val="6057350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905861C-E3E7-482F-A3A4-052BA7958943}" type="slidenum">
              <a:rPr lang="en-US" smtClean="0"/>
              <a:pPr/>
              <a:t>81</a:t>
            </a:fld>
            <a:endParaRPr lang="en-US" dirty="0"/>
          </a:p>
        </p:txBody>
      </p:sp>
      <p:sp>
        <p:nvSpPr>
          <p:cNvPr id="4" name="Title 3"/>
          <p:cNvSpPr>
            <a:spLocks noGrp="1"/>
          </p:cNvSpPr>
          <p:nvPr>
            <p:ph type="title"/>
          </p:nvPr>
        </p:nvSpPr>
        <p:spPr>
          <a:xfrm>
            <a:off x="533400" y="-3672"/>
            <a:ext cx="8229600" cy="1143000"/>
          </a:xfrm>
        </p:spPr>
        <p:txBody>
          <a:bodyPr/>
          <a:lstStyle/>
          <a:p>
            <a:pPr algn="ctr"/>
            <a:r>
              <a:rPr lang="en-US" dirty="0">
                <a:solidFill>
                  <a:srgbClr val="FFFF00"/>
                </a:solidFill>
              </a:rPr>
              <a:t>Additional Knots</a:t>
            </a:r>
          </a:p>
        </p:txBody>
      </p:sp>
      <p:pic>
        <p:nvPicPr>
          <p:cNvPr id="18" name="Picture 4" descr="round_turn_two_half_hitche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95684" y="4344115"/>
            <a:ext cx="2462330" cy="1569660"/>
          </a:xfrm>
          <a:prstGeom prst="rect">
            <a:avLst/>
          </a:prstGeom>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sheet_be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074229"/>
            <a:ext cx="2373173" cy="1953167"/>
          </a:xfrm>
          <a:prstGeom prst="rect">
            <a:avLst/>
          </a:prstGeom>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bowlin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053" y="2070046"/>
            <a:ext cx="765806" cy="1592436"/>
          </a:xfrm>
          <a:prstGeom prst="rect">
            <a:avLst/>
          </a:prstGeom>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bowlin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2410" y="2070045"/>
            <a:ext cx="939980" cy="1813607"/>
          </a:xfrm>
          <a:prstGeom prst="rect">
            <a:avLst/>
          </a:prstGeom>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bowlin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82906" y="2070045"/>
            <a:ext cx="926157" cy="1784119"/>
          </a:xfrm>
          <a:prstGeom prst="rect">
            <a:avLst/>
          </a:prstGeom>
          <a:ln>
            <a:noFill/>
          </a:ln>
          <a:effectLst>
            <a:innerShdw blurRad="63500" dist="50800" dir="27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2055122" y="1381997"/>
            <a:ext cx="2486631" cy="584775"/>
          </a:xfrm>
          <a:prstGeom prst="rect">
            <a:avLst/>
          </a:prstGeom>
          <a:noFill/>
        </p:spPr>
        <p:txBody>
          <a:bodyPr wrap="square" rtlCol="0">
            <a:spAutoFit/>
          </a:bodyPr>
          <a:lstStyle/>
          <a:p>
            <a:r>
              <a:rPr lang="en-US" sz="3200" dirty="0">
                <a:solidFill>
                  <a:schemeClr val="bg1"/>
                </a:solidFill>
                <a:latin typeface="+mn-lt"/>
              </a:rPr>
              <a:t>Bowline</a:t>
            </a:r>
          </a:p>
        </p:txBody>
      </p:sp>
      <p:sp>
        <p:nvSpPr>
          <p:cNvPr id="23" name="TextBox 22"/>
          <p:cNvSpPr txBox="1"/>
          <p:nvPr/>
        </p:nvSpPr>
        <p:spPr>
          <a:xfrm>
            <a:off x="5522428" y="1381997"/>
            <a:ext cx="2373173" cy="584775"/>
          </a:xfrm>
          <a:prstGeom prst="rect">
            <a:avLst/>
          </a:prstGeom>
          <a:noFill/>
        </p:spPr>
        <p:txBody>
          <a:bodyPr wrap="square" rtlCol="0">
            <a:spAutoFit/>
          </a:bodyPr>
          <a:lstStyle/>
          <a:p>
            <a:r>
              <a:rPr lang="en-US" sz="3200" dirty="0">
                <a:solidFill>
                  <a:schemeClr val="bg1"/>
                </a:solidFill>
                <a:latin typeface="+mn-lt"/>
              </a:rPr>
              <a:t>Sheet Bend</a:t>
            </a:r>
          </a:p>
        </p:txBody>
      </p:sp>
      <p:sp>
        <p:nvSpPr>
          <p:cNvPr id="24" name="TextBox 23"/>
          <p:cNvSpPr txBox="1"/>
          <p:nvPr/>
        </p:nvSpPr>
        <p:spPr>
          <a:xfrm>
            <a:off x="4893090" y="4590336"/>
            <a:ext cx="3712191" cy="1077218"/>
          </a:xfrm>
          <a:prstGeom prst="rect">
            <a:avLst/>
          </a:prstGeom>
          <a:noFill/>
        </p:spPr>
        <p:txBody>
          <a:bodyPr wrap="square" rtlCol="0">
            <a:spAutoFit/>
          </a:bodyPr>
          <a:lstStyle/>
          <a:p>
            <a:r>
              <a:rPr lang="en-US" sz="3200" dirty="0">
                <a:solidFill>
                  <a:schemeClr val="bg1"/>
                </a:solidFill>
                <a:latin typeface="+mn-lt"/>
              </a:rPr>
              <a:t>Round Turn and Two Half Hitches</a:t>
            </a:r>
          </a:p>
        </p:txBody>
      </p:sp>
    </p:spTree>
    <p:extLst>
      <p:ext uri="{BB962C8B-B14F-4D97-AF65-F5344CB8AC3E}">
        <p14:creationId xmlns:p14="http://schemas.microsoft.com/office/powerpoint/2010/main" val="18016158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914400"/>
            <a:ext cx="7772400" cy="1362456"/>
          </a:xfrm>
        </p:spPr>
        <p:txBody>
          <a:bodyPr/>
          <a:lstStyle/>
          <a:p>
            <a:pPr algn="ctr"/>
            <a:r>
              <a:rPr lang="en-US" dirty="0">
                <a:solidFill>
                  <a:srgbClr val="FFFF00"/>
                </a:solidFill>
              </a:rPr>
              <a:t>Almost Time to Go!</a:t>
            </a:r>
          </a:p>
        </p:txBody>
      </p:sp>
      <p:sp>
        <p:nvSpPr>
          <p:cNvPr id="7" name="Text Placeholder 6"/>
          <p:cNvSpPr>
            <a:spLocks noGrp="1"/>
          </p:cNvSpPr>
          <p:nvPr>
            <p:ph type="body" idx="1"/>
          </p:nvPr>
        </p:nvSpPr>
        <p:spPr>
          <a:xfrm>
            <a:off x="533400" y="3429000"/>
            <a:ext cx="7772400" cy="1509712"/>
          </a:xfrm>
        </p:spPr>
        <p:txBody>
          <a:bodyPr>
            <a:normAutofit/>
          </a:bodyPr>
          <a:lstStyle/>
          <a:p>
            <a:pPr algn="ctr"/>
            <a:r>
              <a:rPr lang="en-US" sz="4000" dirty="0"/>
              <a:t>A few very important points before we hit the water…</a:t>
            </a:r>
            <a:endParaRPr lang="en-US" dirty="0"/>
          </a:p>
        </p:txBody>
      </p:sp>
      <p:sp>
        <p:nvSpPr>
          <p:cNvPr id="13" name="Slide Number Placeholder 12"/>
          <p:cNvSpPr>
            <a:spLocks noGrp="1"/>
          </p:cNvSpPr>
          <p:nvPr>
            <p:ph type="sldNum" sz="quarter" idx="12"/>
          </p:nvPr>
        </p:nvSpPr>
        <p:spPr/>
        <p:txBody>
          <a:bodyPr/>
          <a:lstStyle/>
          <a:p>
            <a:fld id="{7905861C-E3E7-482F-A3A4-052BA7958943}" type="slidenum">
              <a:rPr lang="en-US" smtClean="0">
                <a:solidFill>
                  <a:srgbClr val="DBF5F9">
                    <a:shade val="90000"/>
                  </a:srgbClr>
                </a:solidFill>
              </a:rPr>
              <a:pPr/>
              <a:t>82</a:t>
            </a:fld>
            <a:endParaRPr lang="en-US" dirty="0">
              <a:solidFill>
                <a:srgbClr val="DBF5F9">
                  <a:shade val="90000"/>
                </a:srgbClr>
              </a:solidFill>
            </a:endParaRPr>
          </a:p>
        </p:txBody>
      </p:sp>
    </p:spTree>
    <p:extLst>
      <p:ext uri="{BB962C8B-B14F-4D97-AF65-F5344CB8AC3E}">
        <p14:creationId xmlns:p14="http://schemas.microsoft.com/office/powerpoint/2010/main" val="35644426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83</a:t>
            </a:fld>
            <a:endParaRPr lang="en-US" dirty="0"/>
          </a:p>
        </p:txBody>
      </p:sp>
      <p:sp>
        <p:nvSpPr>
          <p:cNvPr id="4" name="Title 3"/>
          <p:cNvSpPr>
            <a:spLocks noGrp="1"/>
          </p:cNvSpPr>
          <p:nvPr>
            <p:ph type="title"/>
          </p:nvPr>
        </p:nvSpPr>
        <p:spPr/>
        <p:txBody>
          <a:bodyPr/>
          <a:lstStyle/>
          <a:p>
            <a:pPr algn="ctr"/>
            <a:r>
              <a:rPr lang="en-US" dirty="0">
                <a:solidFill>
                  <a:srgbClr val="FFFF00"/>
                </a:solidFill>
              </a:rPr>
              <a:t>Safety</a:t>
            </a:r>
          </a:p>
        </p:txBody>
      </p:sp>
      <p:sp>
        <p:nvSpPr>
          <p:cNvPr id="5" name="Content Placeholder 4"/>
          <p:cNvSpPr>
            <a:spLocks noGrp="1"/>
          </p:cNvSpPr>
          <p:nvPr>
            <p:ph idx="1"/>
          </p:nvPr>
        </p:nvSpPr>
        <p:spPr>
          <a:xfrm>
            <a:off x="457200" y="1905000"/>
            <a:ext cx="8229600" cy="4389120"/>
          </a:xfrm>
        </p:spPr>
        <p:txBody>
          <a:bodyPr>
            <a:normAutofit fontScale="92500" lnSpcReduction="20000"/>
          </a:bodyPr>
          <a:lstStyle/>
          <a:p>
            <a:pPr>
              <a:buClr>
                <a:schemeClr val="accent1"/>
              </a:buClr>
              <a:buFont typeface="Wingdings 2" panose="05020102010507070707" pitchFamily="18" charset="2"/>
              <a:buChar char=""/>
            </a:pPr>
            <a:r>
              <a:rPr lang="en-US" dirty="0">
                <a:solidFill>
                  <a:schemeClr val="bg1"/>
                </a:solidFill>
              </a:rPr>
              <a:t>Safety is everyone’s responsibility.</a:t>
            </a:r>
          </a:p>
          <a:p>
            <a:pPr>
              <a:buClr>
                <a:schemeClr val="accent1"/>
              </a:buClr>
              <a:buFont typeface="Wingdings 2" panose="05020102010507070707" pitchFamily="18" charset="2"/>
              <a:buChar char=""/>
            </a:pPr>
            <a:r>
              <a:rPr lang="en-US" dirty="0">
                <a:solidFill>
                  <a:schemeClr val="bg1"/>
                </a:solidFill>
              </a:rPr>
              <a:t>Wear your life jacket at all times while at the dock or on the boat.</a:t>
            </a:r>
          </a:p>
          <a:p>
            <a:pPr>
              <a:buClr>
                <a:schemeClr val="accent1"/>
              </a:buClr>
              <a:buFont typeface="Wingdings 2" panose="05020102010507070707" pitchFamily="18" charset="2"/>
              <a:buChar char=""/>
            </a:pPr>
            <a:r>
              <a:rPr lang="en-US" dirty="0">
                <a:solidFill>
                  <a:schemeClr val="bg1"/>
                </a:solidFill>
              </a:rPr>
              <a:t>Check out the boat – know where safety equipment is.</a:t>
            </a:r>
          </a:p>
          <a:p>
            <a:pPr>
              <a:buClr>
                <a:schemeClr val="accent1"/>
              </a:buClr>
              <a:buFont typeface="Wingdings 2" panose="05020102010507070707" pitchFamily="18" charset="2"/>
              <a:buChar char=""/>
            </a:pPr>
            <a:r>
              <a:rPr lang="en-US" dirty="0">
                <a:solidFill>
                  <a:schemeClr val="bg1"/>
                </a:solidFill>
              </a:rPr>
              <a:t>Protect yourself at all times.  Keep one hand for yourself, one for the boat</a:t>
            </a:r>
          </a:p>
          <a:p>
            <a:pPr>
              <a:buClr>
                <a:schemeClr val="accent1"/>
              </a:buClr>
              <a:buFont typeface="Wingdings 2" panose="05020102010507070707" pitchFamily="18" charset="2"/>
              <a:buChar char=""/>
            </a:pPr>
            <a:r>
              <a:rPr lang="en-US" dirty="0">
                <a:solidFill>
                  <a:schemeClr val="bg1"/>
                </a:solidFill>
              </a:rPr>
              <a:t>Keep seated at all-times unless you are at the helm or involved in a maneuver that requires otherwise.</a:t>
            </a:r>
          </a:p>
          <a:p>
            <a:pPr>
              <a:buClr>
                <a:schemeClr val="accent1"/>
              </a:buClr>
              <a:buFont typeface="Wingdings 2" panose="05020102010507070707" pitchFamily="18" charset="2"/>
              <a:buChar char=""/>
            </a:pPr>
            <a:r>
              <a:rPr lang="en-US" dirty="0">
                <a:solidFill>
                  <a:schemeClr val="bg1"/>
                </a:solidFill>
              </a:rPr>
              <a:t>Warn others before each maneuver.</a:t>
            </a:r>
          </a:p>
          <a:p>
            <a:pPr>
              <a:buClr>
                <a:schemeClr val="accent1"/>
              </a:buClr>
              <a:buFont typeface="Wingdings 2" panose="05020102010507070707" pitchFamily="18" charset="2"/>
              <a:buChar char=""/>
            </a:pPr>
            <a:r>
              <a:rPr lang="en-US" dirty="0">
                <a:solidFill>
                  <a:schemeClr val="bg1"/>
                </a:solidFill>
              </a:rPr>
              <a:t>Keep  a lookout at all times.  Beware of other boats in the area.</a:t>
            </a:r>
          </a:p>
          <a:p>
            <a:pPr>
              <a:buClr>
                <a:schemeClr val="accent1"/>
              </a:buClr>
              <a:buFont typeface="Wingdings 2" panose="05020102010507070707" pitchFamily="18" charset="2"/>
              <a:buChar char=""/>
            </a:pPr>
            <a:r>
              <a:rPr lang="en-US" dirty="0">
                <a:solidFill>
                  <a:schemeClr val="bg1"/>
                </a:solidFill>
              </a:rPr>
              <a:t>If you are not sure about something, ask!</a:t>
            </a:r>
          </a:p>
        </p:txBody>
      </p:sp>
    </p:spTree>
    <p:extLst>
      <p:ext uri="{BB962C8B-B14F-4D97-AF65-F5344CB8AC3E}">
        <p14:creationId xmlns:p14="http://schemas.microsoft.com/office/powerpoint/2010/main" val="123222689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84</a:t>
            </a:fld>
            <a:endParaRPr lang="en-US" dirty="0"/>
          </a:p>
        </p:txBody>
      </p:sp>
      <p:sp>
        <p:nvSpPr>
          <p:cNvPr id="4" name="Title 3"/>
          <p:cNvSpPr>
            <a:spLocks noGrp="1"/>
          </p:cNvSpPr>
          <p:nvPr>
            <p:ph type="title"/>
          </p:nvPr>
        </p:nvSpPr>
        <p:spPr/>
        <p:txBody>
          <a:bodyPr/>
          <a:lstStyle/>
          <a:p>
            <a:pPr algn="ctr"/>
            <a:r>
              <a:rPr lang="en-US" dirty="0">
                <a:solidFill>
                  <a:srgbClr val="FFFF00"/>
                </a:solidFill>
              </a:rPr>
              <a:t>Responsibility On the Water</a:t>
            </a:r>
          </a:p>
        </p:txBody>
      </p:sp>
      <p:sp>
        <p:nvSpPr>
          <p:cNvPr id="5" name="Content Placeholder 4"/>
          <p:cNvSpPr>
            <a:spLocks noGrp="1"/>
          </p:cNvSpPr>
          <p:nvPr>
            <p:ph idx="1"/>
          </p:nvPr>
        </p:nvSpPr>
        <p:spPr>
          <a:xfrm>
            <a:off x="457200" y="1905000"/>
            <a:ext cx="8229600" cy="4389120"/>
          </a:xfrm>
        </p:spPr>
        <p:txBody>
          <a:bodyPr/>
          <a:lstStyle/>
          <a:p>
            <a:pPr>
              <a:buClr>
                <a:schemeClr val="accent1"/>
              </a:buClr>
            </a:pPr>
            <a:r>
              <a:rPr lang="en-US" dirty="0">
                <a:solidFill>
                  <a:schemeClr val="bg1"/>
                </a:solidFill>
              </a:rPr>
              <a:t>The instructor is ultimately responsible for the passengers and the boat.  The instructor carries the USPS insurance.</a:t>
            </a:r>
          </a:p>
          <a:p>
            <a:pPr>
              <a:buClr>
                <a:schemeClr val="accent1"/>
              </a:buClr>
            </a:pPr>
            <a:r>
              <a:rPr lang="en-US" dirty="0">
                <a:solidFill>
                  <a:schemeClr val="bg1"/>
                </a:solidFill>
              </a:rPr>
              <a:t>The current helmsman is in charge of the boat operations, and is legally responsible for what the boat does.</a:t>
            </a:r>
          </a:p>
          <a:p>
            <a:pPr>
              <a:buClr>
                <a:schemeClr val="accent1"/>
              </a:buClr>
            </a:pPr>
            <a:r>
              <a:rPr lang="en-US" dirty="0">
                <a:solidFill>
                  <a:schemeClr val="bg1"/>
                </a:solidFill>
              </a:rPr>
              <a:t>The rest of the passengers will act as the crew.</a:t>
            </a:r>
          </a:p>
          <a:p>
            <a:pPr>
              <a:buClr>
                <a:schemeClr val="accent1"/>
              </a:buClr>
            </a:pPr>
            <a:r>
              <a:rPr lang="en-US" dirty="0">
                <a:solidFill>
                  <a:schemeClr val="bg1"/>
                </a:solidFill>
              </a:rPr>
              <a:t>Be prepared to provide assistance, and follow the instructions  of the helmsman.  They in turn will assist you when you have the helm.</a:t>
            </a:r>
          </a:p>
          <a:p>
            <a:pPr>
              <a:buClr>
                <a:schemeClr val="accent1"/>
              </a:buClr>
            </a:pPr>
            <a:endParaRPr lang="en-US" dirty="0"/>
          </a:p>
        </p:txBody>
      </p:sp>
    </p:spTree>
    <p:extLst>
      <p:ext uri="{BB962C8B-B14F-4D97-AF65-F5344CB8AC3E}">
        <p14:creationId xmlns:p14="http://schemas.microsoft.com/office/powerpoint/2010/main" val="1498258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85</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Follow the Instructors Lead</a:t>
            </a:r>
          </a:p>
        </p:txBody>
      </p:sp>
      <p:sp>
        <p:nvSpPr>
          <p:cNvPr id="5" name="Content Placeholder 4"/>
          <p:cNvSpPr>
            <a:spLocks noGrp="1"/>
          </p:cNvSpPr>
          <p:nvPr>
            <p:ph idx="1"/>
          </p:nvPr>
        </p:nvSpPr>
        <p:spPr>
          <a:xfrm>
            <a:off x="457200" y="1905000"/>
            <a:ext cx="8229600" cy="4389120"/>
          </a:xfrm>
        </p:spPr>
        <p:txBody>
          <a:bodyPr>
            <a:normAutofit lnSpcReduction="10000"/>
          </a:bodyPr>
          <a:lstStyle/>
          <a:p>
            <a:pPr>
              <a:buClr>
                <a:schemeClr val="accent1"/>
              </a:buClr>
            </a:pPr>
            <a:r>
              <a:rPr lang="en-US" dirty="0">
                <a:solidFill>
                  <a:schemeClr val="bg1"/>
                </a:solidFill>
              </a:rPr>
              <a:t>Follow the lead of the instructor on the  water.</a:t>
            </a:r>
          </a:p>
          <a:p>
            <a:pPr>
              <a:buClr>
                <a:schemeClr val="accent1"/>
              </a:buClr>
            </a:pPr>
            <a:r>
              <a:rPr lang="en-US" dirty="0">
                <a:solidFill>
                  <a:schemeClr val="bg1"/>
                </a:solidFill>
              </a:rPr>
              <a:t>Feel free to ask questions, but be respectful of the time for others.</a:t>
            </a:r>
          </a:p>
          <a:p>
            <a:pPr>
              <a:buClr>
                <a:schemeClr val="accent1"/>
              </a:buClr>
            </a:pPr>
            <a:r>
              <a:rPr lang="en-US" dirty="0">
                <a:solidFill>
                  <a:schemeClr val="bg1"/>
                </a:solidFill>
              </a:rPr>
              <a:t>You may question some of the routines we teach.  You may also know different techniques.  We ask that you please perform the maneuvers as the instructor directs.  Considerable input and testing went into the development of this course, and this is what our instructors are trained for.</a:t>
            </a:r>
          </a:p>
          <a:p>
            <a:pPr>
              <a:buClr>
                <a:schemeClr val="accent1"/>
              </a:buClr>
            </a:pPr>
            <a:r>
              <a:rPr lang="en-US" dirty="0">
                <a:solidFill>
                  <a:schemeClr val="bg1"/>
                </a:solidFill>
              </a:rPr>
              <a:t>There will be plenty of time for additional discussion after we complete the exercises.</a:t>
            </a:r>
          </a:p>
          <a:p>
            <a:pPr>
              <a:buClr>
                <a:schemeClr val="accent1"/>
              </a:buClr>
            </a:pPr>
            <a:endParaRPr lang="en-US" dirty="0"/>
          </a:p>
        </p:txBody>
      </p:sp>
    </p:spTree>
    <p:extLst>
      <p:ext uri="{BB962C8B-B14F-4D97-AF65-F5344CB8AC3E}">
        <p14:creationId xmlns:p14="http://schemas.microsoft.com/office/powerpoint/2010/main" val="1581662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7905861C-E3E7-482F-A3A4-052BA7958943}" type="slidenum">
              <a:rPr lang="en-US" smtClean="0"/>
              <a:pPr/>
              <a:t>86</a:t>
            </a:fld>
            <a:endParaRPr lang="en-US" dirty="0"/>
          </a:p>
        </p:txBody>
      </p:sp>
      <p:sp>
        <p:nvSpPr>
          <p:cNvPr id="4" name="Title 3"/>
          <p:cNvSpPr>
            <a:spLocks noGrp="1"/>
          </p:cNvSpPr>
          <p:nvPr>
            <p:ph type="title"/>
          </p:nvPr>
        </p:nvSpPr>
        <p:spPr/>
        <p:txBody>
          <a:bodyPr/>
          <a:lstStyle/>
          <a:p>
            <a:pPr algn="ctr"/>
            <a:r>
              <a:rPr lang="en-US" dirty="0">
                <a:solidFill>
                  <a:srgbClr val="FFFF00"/>
                </a:solidFill>
              </a:rPr>
              <a:t>And Now to the Water</a:t>
            </a:r>
          </a:p>
        </p:txBody>
      </p:sp>
      <p:sp>
        <p:nvSpPr>
          <p:cNvPr id="5" name="Content Placeholder 4"/>
          <p:cNvSpPr>
            <a:spLocks noGrp="1"/>
          </p:cNvSpPr>
          <p:nvPr>
            <p:ph idx="1"/>
          </p:nvPr>
        </p:nvSpPr>
        <p:spPr>
          <a:xfrm>
            <a:off x="457200" y="1905000"/>
            <a:ext cx="5257800" cy="4389120"/>
          </a:xfrm>
        </p:spPr>
        <p:txBody>
          <a:bodyPr>
            <a:normAutofit/>
          </a:bodyPr>
          <a:lstStyle/>
          <a:p>
            <a:pPr>
              <a:buClr>
                <a:schemeClr val="accent1"/>
              </a:buClr>
            </a:pPr>
            <a:r>
              <a:rPr lang="en-US" dirty="0">
                <a:solidFill>
                  <a:schemeClr val="bg1"/>
                </a:solidFill>
              </a:rPr>
              <a:t>Take water and refreshments</a:t>
            </a:r>
          </a:p>
          <a:p>
            <a:pPr>
              <a:buClr>
                <a:schemeClr val="accent1"/>
              </a:buClr>
            </a:pPr>
            <a:r>
              <a:rPr lang="en-US" dirty="0">
                <a:solidFill>
                  <a:schemeClr val="bg1"/>
                </a:solidFill>
              </a:rPr>
              <a:t>Don’t forget sunscreen</a:t>
            </a:r>
          </a:p>
          <a:p>
            <a:pPr>
              <a:buClr>
                <a:schemeClr val="accent1"/>
              </a:buClr>
            </a:pPr>
            <a:endParaRPr lang="en-US" dirty="0">
              <a:solidFill>
                <a:schemeClr val="bg1"/>
              </a:solidFill>
            </a:endParaRPr>
          </a:p>
          <a:p>
            <a:pPr>
              <a:buClr>
                <a:schemeClr val="accent1"/>
              </a:buClr>
            </a:pPr>
            <a:r>
              <a:rPr lang="en-US" dirty="0">
                <a:solidFill>
                  <a:schemeClr val="bg1"/>
                </a:solidFill>
              </a:rPr>
              <a:t>We will recap our actions on the water</a:t>
            </a:r>
          </a:p>
          <a:p>
            <a:pPr>
              <a:buClr>
                <a:schemeClr val="accent1"/>
              </a:buClr>
            </a:pPr>
            <a:r>
              <a:rPr lang="en-US" dirty="0">
                <a:solidFill>
                  <a:schemeClr val="bg1"/>
                </a:solidFill>
              </a:rPr>
              <a:t>The instructors will sign off on your skills</a:t>
            </a:r>
          </a:p>
          <a:p>
            <a:pPr>
              <a:buClr>
                <a:schemeClr val="accent1"/>
              </a:buClr>
            </a:pPr>
            <a:r>
              <a:rPr lang="en-US" dirty="0">
                <a:solidFill>
                  <a:schemeClr val="bg1"/>
                </a:solidFill>
              </a:rPr>
              <a:t>We’ll finish with a course evaluation</a:t>
            </a:r>
          </a:p>
          <a:p>
            <a:endParaRPr lang="en-US" dirty="0"/>
          </a:p>
        </p:txBody>
      </p:sp>
      <p:pic>
        <p:nvPicPr>
          <p:cNvPr id="8" name="Picture 7" descr="ABC LOGO V RGB.jpg"/>
          <p:cNvPicPr>
            <a:picLocks noChangeAspect="1"/>
          </p:cNvPicPr>
          <p:nvPr/>
        </p:nvPicPr>
        <p:blipFill>
          <a:blip r:embed="rId3" cstate="print"/>
          <a:stretch>
            <a:fillRect/>
          </a:stretch>
        </p:blipFill>
        <p:spPr>
          <a:xfrm>
            <a:off x="5562600" y="3962400"/>
            <a:ext cx="3335866" cy="2144486"/>
          </a:xfrm>
          <a:prstGeom prst="rect">
            <a:avLst/>
          </a:prstGeom>
        </p:spPr>
      </p:pic>
    </p:spTree>
    <p:extLst>
      <p:ext uri="{BB962C8B-B14F-4D97-AF65-F5344CB8AC3E}">
        <p14:creationId xmlns:p14="http://schemas.microsoft.com/office/powerpoint/2010/main" val="386705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7905861C-E3E7-482F-A3A4-052BA7958943}" type="slidenum">
              <a:rPr lang="en-US" smtClean="0"/>
              <a:pPr/>
              <a:t>9</a:t>
            </a:fld>
            <a:endParaRPr lang="en-US" dirty="0"/>
          </a:p>
        </p:txBody>
      </p:sp>
      <p:sp>
        <p:nvSpPr>
          <p:cNvPr id="4" name="Title 3"/>
          <p:cNvSpPr>
            <a:spLocks noGrp="1"/>
          </p:cNvSpPr>
          <p:nvPr>
            <p:ph type="title"/>
          </p:nvPr>
        </p:nvSpPr>
        <p:spPr/>
        <p:txBody>
          <a:bodyPr>
            <a:normAutofit/>
          </a:bodyPr>
          <a:lstStyle/>
          <a:p>
            <a:pPr algn="ctr"/>
            <a:r>
              <a:rPr lang="en-US" dirty="0">
                <a:solidFill>
                  <a:srgbClr val="FFFF00"/>
                </a:solidFill>
              </a:rPr>
              <a:t>What Influences the Boat?</a:t>
            </a:r>
          </a:p>
        </p:txBody>
      </p:sp>
      <p:pic>
        <p:nvPicPr>
          <p:cNvPr id="11"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52800" y="4495800"/>
            <a:ext cx="2367268" cy="742991"/>
          </a:xfrm>
          <a:effectLst>
            <a:outerShdw blurRad="50800" dist="38100" dir="2700000" algn="tl" rotWithShape="0">
              <a:prstClr val="black">
                <a:alpha val="40000"/>
              </a:prstClr>
            </a:outerShdw>
          </a:effectLst>
        </p:spPr>
      </p:pic>
      <p:graphicFrame>
        <p:nvGraphicFramePr>
          <p:cNvPr id="7" name="Diagram 6"/>
          <p:cNvGraphicFramePr/>
          <p:nvPr>
            <p:extLst>
              <p:ext uri="{D42A27DB-BD31-4B8C-83A1-F6EECF244321}">
                <p14:modId xmlns:p14="http://schemas.microsoft.com/office/powerpoint/2010/main" val="2007114187"/>
              </p:ext>
            </p:extLst>
          </p:nvPr>
        </p:nvGraphicFramePr>
        <p:xfrm>
          <a:off x="754380" y="1219200"/>
          <a:ext cx="7635240" cy="5090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093543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Textured">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1_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solidFill>
          <a:schemeClr val="accent1"/>
        </a:solidFill>
        <a:ln w="31750" cap="flat" cmpd="sng" algn="ctr">
          <a:solidFill>
            <a:srgbClr val="FF0000"/>
          </a:solidFill>
          <a:prstDash val="solid"/>
          <a:round/>
          <a:headEnd type="none" w="med" len="med"/>
          <a:tailEnd type="none"/>
        </a:ln>
        <a:effectLst/>
      </a:spPr>
      <a:bodyPr/>
      <a:lstStyle/>
    </a:lnDef>
  </a:objectDefaults>
  <a:extraClrSchemeLst>
    <a:extraClrScheme>
      <a:clrScheme name="1_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1_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1_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1_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1_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1_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1_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1_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58492</TotalTime>
  <Words>4603</Words>
  <Application>Microsoft Office PowerPoint</Application>
  <PresentationFormat>On-screen Show (4:3)</PresentationFormat>
  <Paragraphs>808</Paragraphs>
  <Slides>86</Slides>
  <Notes>86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MS PGothic</vt:lpstr>
      <vt:lpstr>Arial</vt:lpstr>
      <vt:lpstr>Calibri</vt:lpstr>
      <vt:lpstr>Constantia</vt:lpstr>
      <vt:lpstr>Tahoma</vt:lpstr>
      <vt:lpstr>Wingdings</vt:lpstr>
      <vt:lpstr>Wingdings 2</vt:lpstr>
      <vt:lpstr>2_Flow</vt:lpstr>
      <vt:lpstr>1_Textured</vt:lpstr>
      <vt:lpstr>OWTCCom@USPS.org</vt:lpstr>
      <vt:lpstr> Hands-On Training: On Water Basic Powerboat Training</vt:lpstr>
      <vt:lpstr> Hands-On Training: Basic Powerboat</vt:lpstr>
      <vt:lpstr>About the Program</vt:lpstr>
      <vt:lpstr>Program Objectives</vt:lpstr>
      <vt:lpstr>What Can You Expect?</vt:lpstr>
      <vt:lpstr>The Training Boat</vt:lpstr>
      <vt:lpstr>Understanding Boats </vt:lpstr>
      <vt:lpstr>What Influences the Boat?</vt:lpstr>
      <vt:lpstr>Steering</vt:lpstr>
      <vt:lpstr>Steering from the Back</vt:lpstr>
      <vt:lpstr>Steering and Pivot Points</vt:lpstr>
      <vt:lpstr>Thrust</vt:lpstr>
      <vt:lpstr>Steering and Thrust - Inboard</vt:lpstr>
      <vt:lpstr>Steering and Thrust - Outboard</vt:lpstr>
      <vt:lpstr>Steering and Thrust – I/O</vt:lpstr>
      <vt:lpstr>Steering and Thrust – Jet Drive</vt:lpstr>
      <vt:lpstr>Operating in Reverse</vt:lpstr>
      <vt:lpstr>Operating in Reverse - Inboard </vt:lpstr>
      <vt:lpstr>Operating in Reverse - Outboard</vt:lpstr>
      <vt:lpstr>Operating in Reverse – Jet Drive</vt:lpstr>
      <vt:lpstr>Prop Walk</vt:lpstr>
      <vt:lpstr>Linear Momentum</vt:lpstr>
      <vt:lpstr>Momentum</vt:lpstr>
      <vt:lpstr>Rotational Momentum</vt:lpstr>
      <vt:lpstr>Shape of the Boat</vt:lpstr>
      <vt:lpstr>Wind and Current</vt:lpstr>
      <vt:lpstr>Observing Wind and Current</vt:lpstr>
      <vt:lpstr>Behavior Changes with Speed</vt:lpstr>
      <vt:lpstr>Basic Techniques</vt:lpstr>
      <vt:lpstr>Situational Awareness</vt:lpstr>
      <vt:lpstr>Always Plan Your Maneuvers</vt:lpstr>
      <vt:lpstr>Use Conditions to Your Advantage</vt:lpstr>
      <vt:lpstr>Follow your Plan</vt:lpstr>
      <vt:lpstr>Low Speed Maneuvering</vt:lpstr>
      <vt:lpstr>Maintaining Your Heading</vt:lpstr>
      <vt:lpstr>Make the Most of your Steering</vt:lpstr>
      <vt:lpstr>Use Intermittent Power</vt:lpstr>
      <vt:lpstr>Stopping the Boat</vt:lpstr>
      <vt:lpstr>Close Quarters Maneuvers                 </vt:lpstr>
      <vt:lpstr>Operating On Plane</vt:lpstr>
      <vt:lpstr>Getting On Plane</vt:lpstr>
      <vt:lpstr>Adjust Trim for Operating On Plane</vt:lpstr>
      <vt:lpstr>Maneuvering On Plane</vt:lpstr>
      <vt:lpstr>Coming Off of Plane</vt:lpstr>
      <vt:lpstr>Skill Exercises – Part I</vt:lpstr>
      <vt:lpstr>Life Jackets</vt:lpstr>
      <vt:lpstr>Determine Weather Conditions</vt:lpstr>
      <vt:lpstr>Review Local Regulations</vt:lpstr>
      <vt:lpstr>Board the Boat</vt:lpstr>
      <vt:lpstr>Systems and Equipment Check</vt:lpstr>
      <vt:lpstr>Engine Cut-off Lanyard</vt:lpstr>
      <vt:lpstr>Steering and Throttle/Gear Shift</vt:lpstr>
      <vt:lpstr>Spring Line Control</vt:lpstr>
      <vt:lpstr>Low Speed Steering</vt:lpstr>
      <vt:lpstr>Minimum Control Speed</vt:lpstr>
      <vt:lpstr>Stopping the Boat</vt:lpstr>
      <vt:lpstr>Back the Boat</vt:lpstr>
      <vt:lpstr>Pivot Turn</vt:lpstr>
      <vt:lpstr>Return to the Dock</vt:lpstr>
      <vt:lpstr>Return to the Dock (cont.)</vt:lpstr>
      <vt:lpstr>Secure the Boat</vt:lpstr>
      <vt:lpstr>Leaving the Dock</vt:lpstr>
      <vt:lpstr>Returning to Shore (Optional)</vt:lpstr>
      <vt:lpstr>Leaving from the Shore (Optional)</vt:lpstr>
      <vt:lpstr>Skill Exercises – Part II</vt:lpstr>
      <vt:lpstr>Use of Bearing to Avoid Collision</vt:lpstr>
      <vt:lpstr>Crossing a Wake</vt:lpstr>
      <vt:lpstr>Going On Plane</vt:lpstr>
      <vt:lpstr>Steering On Plane</vt:lpstr>
      <vt:lpstr>Coming Off Plane</vt:lpstr>
      <vt:lpstr>Controlled Stop from Plane</vt:lpstr>
      <vt:lpstr>Slalom Replacement Strategy</vt:lpstr>
      <vt:lpstr>Arrive and Depart From a Mooring</vt:lpstr>
      <vt:lpstr>Holding Position</vt:lpstr>
      <vt:lpstr>     Steering a Range</vt:lpstr>
      <vt:lpstr>Man Overboard</vt:lpstr>
      <vt:lpstr>Man Overboard (cont.)</vt:lpstr>
      <vt:lpstr>Cleat Hitch</vt:lpstr>
      <vt:lpstr>Line Handling</vt:lpstr>
      <vt:lpstr>Additional Knots</vt:lpstr>
      <vt:lpstr>Almost Time to Go!</vt:lpstr>
      <vt:lpstr>Safety</vt:lpstr>
      <vt:lpstr>Responsibility On the Water</vt:lpstr>
      <vt:lpstr>Follow the Instructors Lead</vt:lpstr>
      <vt:lpstr>And Now to the 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McDonald</dc:creator>
  <cp:lastModifiedBy>shawn goit</cp:lastModifiedBy>
  <cp:revision>400</cp:revision>
  <cp:lastPrinted>2016-04-13T21:13:05Z</cp:lastPrinted>
  <dcterms:created xsi:type="dcterms:W3CDTF">2014-09-11T22:07:41Z</dcterms:created>
  <dcterms:modified xsi:type="dcterms:W3CDTF">2026-04-01T00:41:18Z</dcterms:modified>
</cp:coreProperties>
</file>